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8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ppt/revisionInfo.xml" ContentType="application/vnd.ms-powerpoint.revisioninfo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40"/>
  </p:notesMasterIdLst>
  <p:sldIdLst>
    <p:sldId id="256" r:id="rId2"/>
    <p:sldId id="258" r:id="rId3"/>
    <p:sldId id="259" r:id="rId4"/>
    <p:sldId id="267" r:id="rId5"/>
    <p:sldId id="329" r:id="rId6"/>
    <p:sldId id="301" r:id="rId7"/>
    <p:sldId id="304" r:id="rId8"/>
    <p:sldId id="324" r:id="rId9"/>
    <p:sldId id="262" r:id="rId10"/>
    <p:sldId id="300" r:id="rId11"/>
    <p:sldId id="272" r:id="rId12"/>
    <p:sldId id="310" r:id="rId13"/>
    <p:sldId id="309" r:id="rId14"/>
    <p:sldId id="308" r:id="rId15"/>
    <p:sldId id="314" r:id="rId16"/>
    <p:sldId id="315" r:id="rId17"/>
    <p:sldId id="316" r:id="rId18"/>
    <p:sldId id="313" r:id="rId19"/>
    <p:sldId id="312" r:id="rId20"/>
    <p:sldId id="311" r:id="rId21"/>
    <p:sldId id="305" r:id="rId22"/>
    <p:sldId id="302" r:id="rId23"/>
    <p:sldId id="271" r:id="rId24"/>
    <p:sldId id="320" r:id="rId25"/>
    <p:sldId id="321" r:id="rId26"/>
    <p:sldId id="319" r:id="rId27"/>
    <p:sldId id="261" r:id="rId28"/>
    <p:sldId id="306" r:id="rId29"/>
    <p:sldId id="307" r:id="rId30"/>
    <p:sldId id="328" r:id="rId31"/>
    <p:sldId id="325" r:id="rId32"/>
    <p:sldId id="326" r:id="rId33"/>
    <p:sldId id="327" r:id="rId34"/>
    <p:sldId id="265" r:id="rId35"/>
    <p:sldId id="322" r:id="rId36"/>
    <p:sldId id="323" r:id="rId37"/>
    <p:sldId id="263" r:id="rId38"/>
    <p:sldId id="279" r:id="rId3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41"/>
    </p:embeddedFont>
    <p:embeddedFont>
      <p:font typeface="Karla" pitchFamily="2" charset="0"/>
      <p:regular r:id="rId42"/>
      <p:bold r:id="rId43"/>
      <p:italic r:id="rId44"/>
      <p:boldItalic r:id="rId45"/>
    </p:embeddedFont>
    <p:embeddedFont>
      <p:font typeface="Malgun Gothic" panose="020B0503020000020004" pitchFamily="34" charset="-127"/>
      <p:regular r:id="rId46"/>
      <p:bold r:id="rId47"/>
    </p:embeddedFont>
    <p:embeddedFont>
      <p:font typeface="Rubik Black" panose="020B0604020202020204" charset="-79"/>
      <p:bold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3E3D6"/>
    <a:srgbClr val="EFC4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1841AF8-E9BC-4084-89E0-D125EA248E7A}" v="679" dt="2024-10-22T07:17:54.199"/>
    <p1510:client id="{87CD4EE0-EEDA-4070-D049-1529CF2100B9}" v="2546" dt="2024-10-21T18:05:53.687"/>
    <p1510:client id="{9651158D-57C2-9BAF-57B0-A23DAF5A295F}" v="1" dt="2024-10-21T17:50:17.225"/>
    <p1510:client id="{973CD58C-32B2-4758-8B31-58DF165750D9}" v="38" dt="2024-10-21T19:29:23.522"/>
    <p1510:client id="{BB488882-F681-370C-B0E8-5FC6C355AFF7}" v="4" dt="2024-10-22T07:09:55.529"/>
    <p1510:client id="{E3189C48-2518-4901-B7BC-F61B78B10B2D}" v="1023" dt="2024-10-22T06:53:00.703"/>
    <p1510:client id="{F0E60CFD-AD1E-E350-4814-3651812F7EE6}" v="423" dt="2024-10-22T06:16:43.899"/>
  </p1510:revLst>
</p1510:revInfo>
</file>

<file path=ppt/tableStyles.xml><?xml version="1.0" encoding="utf-8"?>
<a:tblStyleLst xmlns:a="http://schemas.openxmlformats.org/drawingml/2006/main" def="{C7783AE7-EF99-4DAE-93B3-9F6A8ABAE217}">
  <a:tblStyle styleId="{C7783AE7-EF99-4DAE-93B3-9F6A8ABAE2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8608A10-427F-465A-B950-76922FC2675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presProps" Target="presProps.xml"/><Relationship Id="rId55" Type="http://schemas.openxmlformats.org/officeDocument/2006/relationships/customXml" Target="../customXml/item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56" Type="http://schemas.openxmlformats.org/officeDocument/2006/relationships/customXml" Target="../customXml/item2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Relationship Id="rId57" Type="http://schemas.openxmlformats.org/officeDocument/2006/relationships/customXml" Target="../customXml/item3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4d2792e9da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14d2792e9da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5d80b41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125d80b41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68029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14e1613f9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14e1613f9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485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3244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14e0c60b85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14e0c60b85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1521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9500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31917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14e0c60b85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14e0c60b85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21417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22881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4013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0fb8bc67f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0fb8bc67f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14e0c60b85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14e0c60b85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61025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70475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95219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14e0c60b85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14e0c60b85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>
          <a:extLst>
            <a:ext uri="{FF2B5EF4-FFF2-40B4-BE49-F238E27FC236}">
              <a16:creationId xmlns:a16="http://schemas.microsoft.com/office/drawing/2014/main" id="{113C0B87-F0C4-F2B8-96C2-72D809570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>
            <a:extLst>
              <a:ext uri="{FF2B5EF4-FFF2-40B4-BE49-F238E27FC236}">
                <a16:creationId xmlns:a16="http://schemas.microsoft.com/office/drawing/2014/main" id="{DD09DC38-C63B-5791-56C0-DD17C9440C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>
            <a:extLst>
              <a:ext uri="{FF2B5EF4-FFF2-40B4-BE49-F238E27FC236}">
                <a16:creationId xmlns:a16="http://schemas.microsoft.com/office/drawing/2014/main" id="{6375BAE2-CBBB-8D51-E69E-919DCACF28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74071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>
          <a:extLst>
            <a:ext uri="{FF2B5EF4-FFF2-40B4-BE49-F238E27FC236}">
              <a16:creationId xmlns:a16="http://schemas.microsoft.com/office/drawing/2014/main" id="{27EE23B9-97A5-BCC0-D3C5-EAFE816D1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>
            <a:extLst>
              <a:ext uri="{FF2B5EF4-FFF2-40B4-BE49-F238E27FC236}">
                <a16:creationId xmlns:a16="http://schemas.microsoft.com/office/drawing/2014/main" id="{98434AEE-5CA5-FC45-E94A-A6CF0056D27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>
            <a:extLst>
              <a:ext uri="{FF2B5EF4-FFF2-40B4-BE49-F238E27FC236}">
                <a16:creationId xmlns:a16="http://schemas.microsoft.com/office/drawing/2014/main" id="{19037CDE-6CB0-7116-A5D9-6E1B503D79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54343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>
          <a:extLst>
            <a:ext uri="{FF2B5EF4-FFF2-40B4-BE49-F238E27FC236}">
              <a16:creationId xmlns:a16="http://schemas.microsoft.com/office/drawing/2014/main" id="{CACF0CF4-D3F4-2BCF-FB20-DAECA8E93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14e0c60b851_0_134:notes">
            <a:extLst>
              <a:ext uri="{FF2B5EF4-FFF2-40B4-BE49-F238E27FC236}">
                <a16:creationId xmlns:a16="http://schemas.microsoft.com/office/drawing/2014/main" id="{6A0CDCBD-34EB-B277-27A1-A6E4AA3217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14e0c60b851_0_134:notes">
            <a:extLst>
              <a:ext uri="{FF2B5EF4-FFF2-40B4-BE49-F238E27FC236}">
                <a16:creationId xmlns:a16="http://schemas.microsoft.com/office/drawing/2014/main" id="{787E80E7-9C20-0AC3-03BE-CBA9E70B65B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28550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1125d80b4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" name="Google Shape;600;g1125d80b4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333447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14e0c60b851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14e0c60b851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78687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3376c3136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3376c3136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>
          <a:extLst>
            <a:ext uri="{FF2B5EF4-FFF2-40B4-BE49-F238E27FC236}">
              <a16:creationId xmlns:a16="http://schemas.microsoft.com/office/drawing/2014/main" id="{FF4BDE67-7929-DA02-E3E3-7C6F94CD9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125d80b419_0_94:notes">
            <a:extLst>
              <a:ext uri="{FF2B5EF4-FFF2-40B4-BE49-F238E27FC236}">
                <a16:creationId xmlns:a16="http://schemas.microsoft.com/office/drawing/2014/main" id="{640146DC-48FE-AFC1-8856-48A4FB092C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125d80b419_0_94:notes">
            <a:extLst>
              <a:ext uri="{FF2B5EF4-FFF2-40B4-BE49-F238E27FC236}">
                <a16:creationId xmlns:a16="http://schemas.microsoft.com/office/drawing/2014/main" id="{7C26B807-2202-BEC9-BD45-DA98B50975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77964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>
          <a:extLst>
            <a:ext uri="{FF2B5EF4-FFF2-40B4-BE49-F238E27FC236}">
              <a16:creationId xmlns:a16="http://schemas.microsoft.com/office/drawing/2014/main" id="{06A2541C-5105-8057-3112-BF23AD1238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125d80b419_0_94:notes">
            <a:extLst>
              <a:ext uri="{FF2B5EF4-FFF2-40B4-BE49-F238E27FC236}">
                <a16:creationId xmlns:a16="http://schemas.microsoft.com/office/drawing/2014/main" id="{BDD7E96E-E592-62BD-A5D8-3E539A01DB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125d80b419_0_94:notes">
            <a:extLst>
              <a:ext uri="{FF2B5EF4-FFF2-40B4-BE49-F238E27FC236}">
                <a16:creationId xmlns:a16="http://schemas.microsoft.com/office/drawing/2014/main" id="{75186326-2856-5726-7C34-C27F2AE13A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89614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>
          <a:extLst>
            <a:ext uri="{FF2B5EF4-FFF2-40B4-BE49-F238E27FC236}">
              <a16:creationId xmlns:a16="http://schemas.microsoft.com/office/drawing/2014/main" id="{6D23FD0A-195B-652D-D840-49358BB03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125d80b419_0_94:notes">
            <a:extLst>
              <a:ext uri="{FF2B5EF4-FFF2-40B4-BE49-F238E27FC236}">
                <a16:creationId xmlns:a16="http://schemas.microsoft.com/office/drawing/2014/main" id="{FE9EF098-1300-58DA-E894-864110A16B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125d80b419_0_94:notes">
            <a:extLst>
              <a:ext uri="{FF2B5EF4-FFF2-40B4-BE49-F238E27FC236}">
                <a16:creationId xmlns:a16="http://schemas.microsoft.com/office/drawing/2014/main" id="{A2BDF9D0-1911-A991-B066-A216C891D1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01016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>
          <a:extLst>
            <a:ext uri="{FF2B5EF4-FFF2-40B4-BE49-F238E27FC236}">
              <a16:creationId xmlns:a16="http://schemas.microsoft.com/office/drawing/2014/main" id="{F1B484EF-3785-7716-195C-E26212507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125d80b419_0_94:notes">
            <a:extLst>
              <a:ext uri="{FF2B5EF4-FFF2-40B4-BE49-F238E27FC236}">
                <a16:creationId xmlns:a16="http://schemas.microsoft.com/office/drawing/2014/main" id="{E09960AF-9636-A697-41DB-13CEF6AF11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125d80b419_0_94:notes">
            <a:extLst>
              <a:ext uri="{FF2B5EF4-FFF2-40B4-BE49-F238E27FC236}">
                <a16:creationId xmlns:a16="http://schemas.microsoft.com/office/drawing/2014/main" id="{D643BBC7-5F13-BBEE-E7AF-DFE8A215E7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52410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125d80b419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125d80b419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>
          <a:extLst>
            <a:ext uri="{FF2B5EF4-FFF2-40B4-BE49-F238E27FC236}">
              <a16:creationId xmlns:a16="http://schemas.microsoft.com/office/drawing/2014/main" id="{18E0B6B7-1941-3F1B-08C2-41760A6F0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125d80b419_0_94:notes">
            <a:extLst>
              <a:ext uri="{FF2B5EF4-FFF2-40B4-BE49-F238E27FC236}">
                <a16:creationId xmlns:a16="http://schemas.microsoft.com/office/drawing/2014/main" id="{B8809048-15B4-D9E7-DE45-07EB3532ED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125d80b419_0_94:notes">
            <a:extLst>
              <a:ext uri="{FF2B5EF4-FFF2-40B4-BE49-F238E27FC236}">
                <a16:creationId xmlns:a16="http://schemas.microsoft.com/office/drawing/2014/main" id="{8E289128-3155-ABE9-3F45-2CBDE0932A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35196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>
          <a:extLst>
            <a:ext uri="{FF2B5EF4-FFF2-40B4-BE49-F238E27FC236}">
              <a16:creationId xmlns:a16="http://schemas.microsoft.com/office/drawing/2014/main" id="{EE17B846-2B04-4CAA-1CFE-7633E1A6E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1125d80b419_0_94:notes">
            <a:extLst>
              <a:ext uri="{FF2B5EF4-FFF2-40B4-BE49-F238E27FC236}">
                <a16:creationId xmlns:a16="http://schemas.microsoft.com/office/drawing/2014/main" id="{53BB8E59-5F3A-7844-E90A-D691C3C990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1125d80b419_0_94:notes">
            <a:extLst>
              <a:ext uri="{FF2B5EF4-FFF2-40B4-BE49-F238E27FC236}">
                <a16:creationId xmlns:a16="http://schemas.microsoft.com/office/drawing/2014/main" id="{B2E3D20E-040A-A5EF-14CF-C6EEF1B070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981953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1125d80b41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1125d80b41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g1125d80b419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Google Shape;1233;g1125d80b419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125d80b419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1125d80b419_0_7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1125d80b419_0_7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1125d80b419_0_7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1728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6981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5146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10860aa5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110860aa5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5659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125d80b41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125d80b41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11" name="Google Shape;11;p2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13" name="Google Shape;13;p2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14" name="Google Shape;14;p2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5" name="Google Shape;15;p2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6" name="Google Shape;16;p2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7" name="Google Shape;17;p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8" name="Google Shape;18;p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9" name="Google Shape;19;p2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20;p2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1" name="Google Shape;21;p2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22" name="Google Shape;22;p2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" name="Google Shape;23;p2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" name="Google Shape;25;p2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6" name="Google Shape;26;p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7" name="Google Shape;27;p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8" name="Google Shape;28;p2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9" name="Google Shape;29;p2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1" name="Google Shape;31;p2"/>
          <p:cNvSpPr txBox="1">
            <a:spLocks noGrp="1"/>
          </p:cNvSpPr>
          <p:nvPr>
            <p:ph type="ctrTitle"/>
          </p:nvPr>
        </p:nvSpPr>
        <p:spPr>
          <a:xfrm>
            <a:off x="1828800" y="1174903"/>
            <a:ext cx="5486400" cy="246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2"/>
          <p:cNvSpPr txBox="1">
            <a:spLocks noGrp="1"/>
          </p:cNvSpPr>
          <p:nvPr>
            <p:ph type="subTitle" idx="1"/>
          </p:nvPr>
        </p:nvSpPr>
        <p:spPr>
          <a:xfrm>
            <a:off x="1828800" y="3877100"/>
            <a:ext cx="5486400" cy="365700"/>
          </a:xfrm>
          <a:prstGeom prst="rect">
            <a:avLst/>
          </a:prstGeom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9" name="Google Shape;299;p19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00" name="Google Shape;300;p19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1" name="Google Shape;301;p19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02" name="Google Shape;302;p19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03" name="Google Shape;303;p19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304" name="Google Shape;304;p19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305" name="Google Shape;305;p19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06" name="Google Shape;306;p1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07" name="Google Shape;307;p1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308" name="Google Shape;308;p19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09" name="Google Shape;309;p19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10" name="Google Shape;310;p19"/>
          <p:cNvSpPr txBox="1">
            <a:spLocks noGrp="1"/>
          </p:cNvSpPr>
          <p:nvPr>
            <p:ph type="title"/>
          </p:nvPr>
        </p:nvSpPr>
        <p:spPr>
          <a:xfrm>
            <a:off x="715100" y="731525"/>
            <a:ext cx="77157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9"/>
          <p:cNvSpPr txBox="1">
            <a:spLocks noGrp="1"/>
          </p:cNvSpPr>
          <p:nvPr>
            <p:ph type="subTitle" idx="1"/>
          </p:nvPr>
        </p:nvSpPr>
        <p:spPr>
          <a:xfrm>
            <a:off x="3408500" y="2103624"/>
            <a:ext cx="5020200" cy="50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2" name="Google Shape;312;p19"/>
          <p:cNvSpPr txBox="1">
            <a:spLocks noGrp="1"/>
          </p:cNvSpPr>
          <p:nvPr>
            <p:ph type="subTitle" idx="2"/>
          </p:nvPr>
        </p:nvSpPr>
        <p:spPr>
          <a:xfrm>
            <a:off x="3408500" y="3104632"/>
            <a:ext cx="5020200" cy="50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3" name="Google Shape;313;p19"/>
          <p:cNvSpPr txBox="1">
            <a:spLocks noGrp="1"/>
          </p:cNvSpPr>
          <p:nvPr>
            <p:ph type="subTitle" idx="3"/>
          </p:nvPr>
        </p:nvSpPr>
        <p:spPr>
          <a:xfrm>
            <a:off x="3408200" y="4105448"/>
            <a:ext cx="5020800" cy="502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subTitle" idx="4"/>
          </p:nvPr>
        </p:nvSpPr>
        <p:spPr>
          <a:xfrm>
            <a:off x="3408500" y="1600325"/>
            <a:ext cx="5020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ubTitle" idx="5"/>
          </p:nvPr>
        </p:nvSpPr>
        <p:spPr>
          <a:xfrm>
            <a:off x="3408500" y="2601333"/>
            <a:ext cx="5020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9"/>
          <p:cNvSpPr txBox="1">
            <a:spLocks noGrp="1"/>
          </p:cNvSpPr>
          <p:nvPr>
            <p:ph type="subTitle" idx="6"/>
          </p:nvPr>
        </p:nvSpPr>
        <p:spPr>
          <a:xfrm>
            <a:off x="3408200" y="3602149"/>
            <a:ext cx="50208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2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6" name="Google Shape;386;p23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387" name="Google Shape;387;p23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8" name="Google Shape;388;p23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389" name="Google Shape;389;p23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0" name="Google Shape;390;p23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91" name="Google Shape;391;p2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392" name="Google Shape;392;p2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393" name="Google Shape;393;p23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4" name="Google Shape;394;p23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5" name="Google Shape;395;p23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396" name="Google Shape;396;p23"/>
          <p:cNvSpPr txBox="1">
            <a:spLocks noGrp="1"/>
          </p:cNvSpPr>
          <p:nvPr>
            <p:ph type="ctrTitle"/>
          </p:nvPr>
        </p:nvSpPr>
        <p:spPr>
          <a:xfrm>
            <a:off x="2285980" y="984428"/>
            <a:ext cx="4572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7" name="Google Shape;397;p23"/>
          <p:cNvSpPr txBox="1">
            <a:spLocks noGrp="1"/>
          </p:cNvSpPr>
          <p:nvPr>
            <p:ph type="subTitle" idx="1"/>
          </p:nvPr>
        </p:nvSpPr>
        <p:spPr>
          <a:xfrm>
            <a:off x="2285980" y="1898836"/>
            <a:ext cx="4572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98" name="Google Shape;398;p23"/>
          <p:cNvSpPr txBox="1"/>
          <p:nvPr/>
        </p:nvSpPr>
        <p:spPr>
          <a:xfrm>
            <a:off x="2286020" y="3535412"/>
            <a:ext cx="45720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</a:t>
            </a:r>
            <a:r>
              <a:rPr lang="en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2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3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36" name="Google Shape;36;p3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3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38" name="Google Shape;38;p3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9" name="Google Shape;39;p3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40" name="Google Shape;40;p3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41" name="Google Shape;41;p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42" name="Google Shape;42;p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43" name="Google Shape;43;p3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4" name="Google Shape;44;p3"/>
              <p:cNvCxnSpPr/>
              <p:nvPr/>
            </p:nvCxnSpPr>
            <p:spPr>
              <a:xfrm>
                <a:off x="6827699" y="1017288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5" name="Google Shape;45;p3"/>
          <p:cNvSpPr txBox="1">
            <a:spLocks noGrp="1"/>
          </p:cNvSpPr>
          <p:nvPr>
            <p:ph type="title"/>
          </p:nvPr>
        </p:nvSpPr>
        <p:spPr>
          <a:xfrm>
            <a:off x="1828800" y="2114550"/>
            <a:ext cx="5486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46" name="Google Shape;46;p3"/>
          <p:cNvSpPr txBox="1">
            <a:spLocks noGrp="1"/>
          </p:cNvSpPr>
          <p:nvPr>
            <p:ph type="title" idx="2" hasCustomPrompt="1"/>
          </p:nvPr>
        </p:nvSpPr>
        <p:spPr>
          <a:xfrm>
            <a:off x="947550" y="679350"/>
            <a:ext cx="1368300" cy="1371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" name="Google Shape;47;p3"/>
          <p:cNvSpPr txBox="1">
            <a:spLocks noGrp="1"/>
          </p:cNvSpPr>
          <p:nvPr>
            <p:ph type="subTitle" idx="1"/>
          </p:nvPr>
        </p:nvSpPr>
        <p:spPr>
          <a:xfrm>
            <a:off x="2286000" y="3952891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" name="Google Shape;65;p5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66" name="Google Shape;66;p5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" name="Google Shape;67;p5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68" name="Google Shape;68;p5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69" name="Google Shape;69;p5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70" name="Google Shape;70;p5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71" name="Google Shape;71;p5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72" name="Google Shape;72;p5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73" name="Google Shape;73;p5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74" name="Google Shape;74;p5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75" name="Google Shape;75;p5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6" name="Google Shape;76;p5"/>
          <p:cNvSpPr txBox="1">
            <a:spLocks noGrp="1"/>
          </p:cNvSpPr>
          <p:nvPr>
            <p:ph type="subTitle" idx="1"/>
          </p:nvPr>
        </p:nvSpPr>
        <p:spPr>
          <a:xfrm>
            <a:off x="2639725" y="2147800"/>
            <a:ext cx="1566300" cy="8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subTitle" idx="2"/>
          </p:nvPr>
        </p:nvSpPr>
        <p:spPr>
          <a:xfrm>
            <a:off x="6682288" y="2147800"/>
            <a:ext cx="1563600" cy="81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3"/>
          </p:nvPr>
        </p:nvSpPr>
        <p:spPr>
          <a:xfrm>
            <a:off x="2639725" y="2892425"/>
            <a:ext cx="1566300" cy="8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4"/>
          </p:nvPr>
        </p:nvSpPr>
        <p:spPr>
          <a:xfrm>
            <a:off x="6682288" y="2892425"/>
            <a:ext cx="1563600" cy="8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6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84" name="Google Shape;84;p6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" name="Google Shape;85;p6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86" name="Google Shape;86;p6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87" name="Google Shape;87;p6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88" name="Google Shape;88;p6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89" name="Google Shape;89;p6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90" name="Google Shape;90;p6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91" name="Google Shape;91;p6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92" name="Google Shape;92;p6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3" name="Google Shape;93;p6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94" name="Google Shape;94;p6"/>
          <p:cNvSpPr txBox="1">
            <a:spLocks noGrp="1"/>
          </p:cNvSpPr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8"/>
          <p:cNvGrpSpPr/>
          <p:nvPr/>
        </p:nvGrpSpPr>
        <p:grpSpPr>
          <a:xfrm>
            <a:off x="2028115" y="535000"/>
            <a:ext cx="6492300" cy="3749100"/>
            <a:chOff x="1371300" y="742950"/>
            <a:chExt cx="6492300" cy="3749100"/>
          </a:xfrm>
        </p:grpSpPr>
        <p:sp>
          <p:nvSpPr>
            <p:cNvPr id="122" name="Google Shape;122;p8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" name="Google Shape;123;p8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24" name="Google Shape;124;p8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25" name="Google Shape;125;p8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26" name="Google Shape;126;p8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27" name="Google Shape;127;p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28" name="Google Shape;128;p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29" name="Google Shape;129;p8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0" name="Google Shape;130;p8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31" name="Google Shape;131;p8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132" name="Google Shape;132;p8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" name="Google Shape;133;p8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34" name="Google Shape;134;p8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5" name="Google Shape;135;p8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36" name="Google Shape;136;p8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37" name="Google Shape;137;p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38" name="Google Shape;138;p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39" name="Google Shape;139;p8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0" name="Google Shape;140;p8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41" name="Google Shape;141;p8"/>
          <p:cNvSpPr txBox="1">
            <a:spLocks noGrp="1"/>
          </p:cNvSpPr>
          <p:nvPr>
            <p:ph type="title"/>
          </p:nvPr>
        </p:nvSpPr>
        <p:spPr>
          <a:xfrm>
            <a:off x="1828800" y="1307100"/>
            <a:ext cx="5486400" cy="27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" name="Google Shape;144;p9"/>
          <p:cNvGrpSpPr/>
          <p:nvPr/>
        </p:nvGrpSpPr>
        <p:grpSpPr>
          <a:xfrm>
            <a:off x="2025281" y="535000"/>
            <a:ext cx="6492300" cy="3749100"/>
            <a:chOff x="1371300" y="742950"/>
            <a:chExt cx="6492300" cy="3749100"/>
          </a:xfrm>
        </p:grpSpPr>
        <p:sp>
          <p:nvSpPr>
            <p:cNvPr id="145" name="Google Shape;145;p9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" name="Google Shape;146;p9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47" name="Google Shape;147;p9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8" name="Google Shape;148;p9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49" name="Google Shape;149;p9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50" name="Google Shape;150;p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1" name="Google Shape;151;p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52" name="Google Shape;152;p9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3" name="Google Shape;153;p9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54" name="Google Shape;154;p9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155" name="Google Shape;155;p9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" name="Google Shape;156;p9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57" name="Google Shape;157;p9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8" name="Google Shape;158;p9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59" name="Google Shape;159;p9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60" name="Google Shape;160;p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61" name="Google Shape;161;p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62" name="Google Shape;162;p9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63" name="Google Shape;163;p9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64" name="Google Shape;164;p9"/>
          <p:cNvSpPr txBox="1">
            <a:spLocks noGrp="1"/>
          </p:cNvSpPr>
          <p:nvPr>
            <p:ph type="title"/>
          </p:nvPr>
        </p:nvSpPr>
        <p:spPr>
          <a:xfrm>
            <a:off x="2057400" y="1680088"/>
            <a:ext cx="50292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5" name="Google Shape;165;p9"/>
          <p:cNvSpPr txBox="1">
            <a:spLocks noGrp="1"/>
          </p:cNvSpPr>
          <p:nvPr>
            <p:ph type="subTitle" idx="1"/>
          </p:nvPr>
        </p:nvSpPr>
        <p:spPr>
          <a:xfrm>
            <a:off x="2057400" y="2549013"/>
            <a:ext cx="50292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" name="Google Shape;185;p13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186" name="Google Shape;186;p13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" name="Google Shape;187;p13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188" name="Google Shape;188;p13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189" name="Google Shape;189;p13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90" name="Google Shape;190;p13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91" name="Google Shape;191;p13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92" name="Google Shape;192;p1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93" name="Google Shape;193;p1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194" name="Google Shape;194;p13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5" name="Google Shape;195;p13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96" name="Google Shape;196;p13"/>
          <p:cNvSpPr txBox="1">
            <a:spLocks noGrp="1"/>
          </p:cNvSpPr>
          <p:nvPr>
            <p:ph type="subTitle" idx="1"/>
          </p:nvPr>
        </p:nvSpPr>
        <p:spPr>
          <a:xfrm>
            <a:off x="1957976" y="1802875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subTitle" idx="2"/>
          </p:nvPr>
        </p:nvSpPr>
        <p:spPr>
          <a:xfrm>
            <a:off x="1957956" y="3399150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subTitle" idx="3"/>
          </p:nvPr>
        </p:nvSpPr>
        <p:spPr>
          <a:xfrm>
            <a:off x="5997466" y="1803588"/>
            <a:ext cx="2377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99" name="Google Shape;199;p13"/>
          <p:cNvSpPr txBox="1">
            <a:spLocks noGrp="1"/>
          </p:cNvSpPr>
          <p:nvPr>
            <p:ph type="subTitle" idx="4"/>
          </p:nvPr>
        </p:nvSpPr>
        <p:spPr>
          <a:xfrm>
            <a:off x="6043506" y="3399143"/>
            <a:ext cx="22860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00" name="Google Shape;200;p13"/>
          <p:cNvSpPr txBox="1">
            <a:spLocks noGrp="1"/>
          </p:cNvSpPr>
          <p:nvPr>
            <p:ph type="title" hasCustomPrompt="1"/>
          </p:nvPr>
        </p:nvSpPr>
        <p:spPr>
          <a:xfrm>
            <a:off x="769317" y="1802875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3"/>
          <p:cNvSpPr txBox="1">
            <a:spLocks noGrp="1"/>
          </p:cNvSpPr>
          <p:nvPr>
            <p:ph type="subTitle" idx="5"/>
          </p:nvPr>
        </p:nvSpPr>
        <p:spPr>
          <a:xfrm>
            <a:off x="1957976" y="2261521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3"/>
          <p:cNvSpPr txBox="1">
            <a:spLocks noGrp="1"/>
          </p:cNvSpPr>
          <p:nvPr>
            <p:ph type="title" idx="6" hasCustomPrompt="1"/>
          </p:nvPr>
        </p:nvSpPr>
        <p:spPr>
          <a:xfrm>
            <a:off x="4808859" y="1803600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3" name="Google Shape;203;p13"/>
          <p:cNvSpPr txBox="1">
            <a:spLocks noGrp="1"/>
          </p:cNvSpPr>
          <p:nvPr>
            <p:ph type="subTitle" idx="7"/>
          </p:nvPr>
        </p:nvSpPr>
        <p:spPr>
          <a:xfrm>
            <a:off x="5997466" y="2260800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title" idx="8" hasCustomPrompt="1"/>
          </p:nvPr>
        </p:nvSpPr>
        <p:spPr>
          <a:xfrm>
            <a:off x="769347" y="3399150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5" name="Google Shape;205;p13"/>
          <p:cNvSpPr txBox="1">
            <a:spLocks noGrp="1"/>
          </p:cNvSpPr>
          <p:nvPr>
            <p:ph type="subTitle" idx="9"/>
          </p:nvPr>
        </p:nvSpPr>
        <p:spPr>
          <a:xfrm>
            <a:off x="1957956" y="3856343"/>
            <a:ext cx="23775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13"/>
          <p:cNvSpPr txBox="1">
            <a:spLocks noGrp="1"/>
          </p:cNvSpPr>
          <p:nvPr>
            <p:ph type="title" idx="13" hasCustomPrompt="1"/>
          </p:nvPr>
        </p:nvSpPr>
        <p:spPr>
          <a:xfrm>
            <a:off x="4854897" y="3399143"/>
            <a:ext cx="1188600" cy="1097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" name="Google Shape;207;p13"/>
          <p:cNvSpPr txBox="1">
            <a:spLocks noGrp="1"/>
          </p:cNvSpPr>
          <p:nvPr>
            <p:ph type="subTitle" idx="14"/>
          </p:nvPr>
        </p:nvSpPr>
        <p:spPr>
          <a:xfrm>
            <a:off x="6043506" y="3856343"/>
            <a:ext cx="2286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13"/>
          <p:cNvSpPr txBox="1">
            <a:spLocks noGrp="1"/>
          </p:cNvSpPr>
          <p:nvPr>
            <p:ph type="title" idx="15"/>
          </p:nvPr>
        </p:nvSpPr>
        <p:spPr>
          <a:xfrm>
            <a:off x="715650" y="731525"/>
            <a:ext cx="77133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8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280" name="Google Shape;280;p18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1" name="Google Shape;281;p18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282" name="Google Shape;282;p18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283" name="Google Shape;283;p18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284" name="Google Shape;284;p18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285" name="Google Shape;285;p18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86" name="Google Shape;286;p1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87" name="Google Shape;287;p1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88" name="Google Shape;288;p18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89" name="Google Shape;289;p18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90" name="Google Shape;290;p18"/>
          <p:cNvSpPr txBox="1">
            <a:spLocks noGrp="1"/>
          </p:cNvSpPr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8"/>
          <p:cNvSpPr txBox="1">
            <a:spLocks noGrp="1"/>
          </p:cNvSpPr>
          <p:nvPr>
            <p:ph type="subTitle" idx="1"/>
          </p:nvPr>
        </p:nvSpPr>
        <p:spPr>
          <a:xfrm>
            <a:off x="780350" y="2571436"/>
            <a:ext cx="21972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2" name="Google Shape;292;p18"/>
          <p:cNvSpPr txBox="1">
            <a:spLocks noGrp="1"/>
          </p:cNvSpPr>
          <p:nvPr>
            <p:ph type="subTitle" idx="2"/>
          </p:nvPr>
        </p:nvSpPr>
        <p:spPr>
          <a:xfrm>
            <a:off x="781700" y="3053825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8"/>
          <p:cNvSpPr txBox="1">
            <a:spLocks noGrp="1"/>
          </p:cNvSpPr>
          <p:nvPr>
            <p:ph type="subTitle" idx="3"/>
          </p:nvPr>
        </p:nvSpPr>
        <p:spPr>
          <a:xfrm>
            <a:off x="3474800" y="3053825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8"/>
          <p:cNvSpPr txBox="1">
            <a:spLocks noGrp="1"/>
          </p:cNvSpPr>
          <p:nvPr>
            <p:ph type="subTitle" idx="4"/>
          </p:nvPr>
        </p:nvSpPr>
        <p:spPr>
          <a:xfrm>
            <a:off x="6167776" y="3053833"/>
            <a:ext cx="21945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8"/>
          <p:cNvSpPr txBox="1">
            <a:spLocks noGrp="1"/>
          </p:cNvSpPr>
          <p:nvPr>
            <p:ph type="subTitle" idx="5"/>
          </p:nvPr>
        </p:nvSpPr>
        <p:spPr>
          <a:xfrm>
            <a:off x="3474800" y="2571425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6" name="Google Shape;296;p18"/>
          <p:cNvSpPr txBox="1">
            <a:spLocks noGrp="1"/>
          </p:cNvSpPr>
          <p:nvPr>
            <p:ph type="subTitle" idx="6"/>
          </p:nvPr>
        </p:nvSpPr>
        <p:spPr>
          <a:xfrm>
            <a:off x="6167776" y="2571426"/>
            <a:ext cx="21945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ubik Black"/>
              <a:buNone/>
              <a:defRPr sz="35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8" r:id="rId7"/>
    <p:sldLayoutId id="2147483659" r:id="rId8"/>
    <p:sldLayoutId id="2147483664" r:id="rId9"/>
    <p:sldLayoutId id="2147483665" r:id="rId10"/>
    <p:sldLayoutId id="2147483669" r:id="rId11"/>
    <p:sldLayoutId id="2147483670" r:id="rId12"/>
    <p:sldLayoutId id="214748367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173">
          <p15:clr>
            <a:srgbClr val="EA4335"/>
          </p15:clr>
        </p15:guide>
        <p15:guide id="8" orient="horz" pos="173">
          <p15:clr>
            <a:srgbClr val="EA4335"/>
          </p15:clr>
        </p15:guide>
        <p15:guide id="9" pos="5587">
          <p15:clr>
            <a:srgbClr val="EA4335"/>
          </p15:clr>
        </p15:guide>
        <p15:guide id="10" orient="horz" pos="306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z5oOwri3-Mf2U-fRCetIX5dJgLB8nKnD8YR28UkEmhE/copy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z5oOwri3-Mf2U-fRCetIX5dJgLB8nKnD8YR28UkEmhE/copy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z5oOwri3-Mf2U-fRCetIX5dJgLB8nKnD8YR28UkEmhE/copy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z5oOwri3-Mf2U-fRCetIX5dJgLB8nKnD8YR28UkEmhE/copy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z5oOwri3-Mf2U-fRCetIX5dJgLB8nKnD8YR28UkEmhE/copy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z5oOwri3-Mf2U-fRCetIX5dJgLB8nKnD8YR28UkEmhE/copy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z5oOwri3-Mf2U-fRCetIX5dJgLB8nKnD8YR28UkEmhE/copy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9"/>
          <p:cNvSpPr txBox="1">
            <a:spLocks noGrp="1"/>
          </p:cNvSpPr>
          <p:nvPr>
            <p:ph type="ctrTitle"/>
          </p:nvPr>
        </p:nvSpPr>
        <p:spPr>
          <a:xfrm>
            <a:off x="1828800" y="1174903"/>
            <a:ext cx="5486400" cy="246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Electronic Store Website</a:t>
            </a:r>
            <a:endParaRPr/>
          </a:p>
        </p:txBody>
      </p:sp>
      <p:sp>
        <p:nvSpPr>
          <p:cNvPr id="413" name="Google Shape;413;p29"/>
          <p:cNvSpPr txBox="1">
            <a:spLocks noGrp="1"/>
          </p:cNvSpPr>
          <p:nvPr>
            <p:ph type="subTitle" idx="1"/>
          </p:nvPr>
        </p:nvSpPr>
        <p:spPr>
          <a:xfrm>
            <a:off x="1828800" y="3877100"/>
            <a:ext cx="54864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8: H2T Group</a:t>
            </a:r>
            <a:endParaRPr/>
          </a:p>
        </p:txBody>
      </p:sp>
      <p:sp>
        <p:nvSpPr>
          <p:cNvPr id="414" name="Google Shape;414;p29"/>
          <p:cNvSpPr/>
          <p:nvPr/>
        </p:nvSpPr>
        <p:spPr>
          <a:xfrm rot="-2700000">
            <a:off x="7125203" y="4050192"/>
            <a:ext cx="365716" cy="365716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" name="Google Shape;415;p29"/>
          <p:cNvGrpSpPr/>
          <p:nvPr/>
        </p:nvGrpSpPr>
        <p:grpSpPr>
          <a:xfrm>
            <a:off x="136938" y="2571748"/>
            <a:ext cx="1827475" cy="1051350"/>
            <a:chOff x="274188" y="1278048"/>
            <a:chExt cx="1827475" cy="1051350"/>
          </a:xfrm>
        </p:grpSpPr>
        <p:sp>
          <p:nvSpPr>
            <p:cNvPr id="416" name="Google Shape;416;p29"/>
            <p:cNvSpPr/>
            <p:nvPr/>
          </p:nvSpPr>
          <p:spPr>
            <a:xfrm>
              <a:off x="364363" y="1369398"/>
              <a:ext cx="1737300" cy="9600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7" name="Google Shape;417;p29"/>
            <p:cNvGrpSpPr/>
            <p:nvPr/>
          </p:nvGrpSpPr>
          <p:grpSpPr>
            <a:xfrm>
              <a:off x="274188" y="1278048"/>
              <a:ext cx="1737300" cy="960000"/>
              <a:chOff x="7146475" y="2190661"/>
              <a:chExt cx="1737300" cy="960000"/>
            </a:xfrm>
          </p:grpSpPr>
          <p:sp>
            <p:nvSpPr>
              <p:cNvPr id="418" name="Google Shape;418;p29"/>
              <p:cNvSpPr/>
              <p:nvPr/>
            </p:nvSpPr>
            <p:spPr>
              <a:xfrm>
                <a:off x="7146475" y="2190661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19" name="Google Shape;419;p29"/>
              <p:cNvCxnSpPr/>
              <p:nvPr/>
            </p:nvCxnSpPr>
            <p:spPr>
              <a:xfrm>
                <a:off x="7151600" y="2373361"/>
                <a:ext cx="172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20" name="Google Shape;420;p29"/>
            <p:cNvGrpSpPr/>
            <p:nvPr/>
          </p:nvGrpSpPr>
          <p:grpSpPr>
            <a:xfrm>
              <a:off x="447057" y="1555937"/>
              <a:ext cx="1391436" cy="587426"/>
              <a:chOff x="817139" y="2952501"/>
              <a:chExt cx="1391436" cy="587426"/>
            </a:xfrm>
          </p:grpSpPr>
          <p:sp>
            <p:nvSpPr>
              <p:cNvPr id="421" name="Google Shape;421;p29"/>
              <p:cNvSpPr/>
              <p:nvPr/>
            </p:nvSpPr>
            <p:spPr>
              <a:xfrm>
                <a:off x="834354" y="3033062"/>
                <a:ext cx="328236" cy="324038"/>
              </a:xfrm>
              <a:custGeom>
                <a:avLst/>
                <a:gdLst/>
                <a:ahLst/>
                <a:cxnLst/>
                <a:rect l="l" t="t" r="r" b="b"/>
                <a:pathLst>
                  <a:path w="8732" h="8733" extrusionOk="0">
                    <a:moveTo>
                      <a:pt x="4366" y="1"/>
                    </a:moveTo>
                    <a:cubicBezTo>
                      <a:pt x="1951" y="1"/>
                      <a:pt x="0" y="1952"/>
                      <a:pt x="0" y="4366"/>
                    </a:cubicBezTo>
                    <a:cubicBezTo>
                      <a:pt x="0" y="6757"/>
                      <a:pt x="1951" y="8732"/>
                      <a:pt x="4366" y="8732"/>
                    </a:cubicBezTo>
                    <a:cubicBezTo>
                      <a:pt x="6780" y="8732"/>
                      <a:pt x="8732" y="6757"/>
                      <a:pt x="8732" y="4366"/>
                    </a:cubicBezTo>
                    <a:cubicBezTo>
                      <a:pt x="8732" y="1952"/>
                      <a:pt x="6780" y="1"/>
                      <a:pt x="43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9"/>
              <p:cNvSpPr/>
              <p:nvPr/>
            </p:nvSpPr>
            <p:spPr>
              <a:xfrm>
                <a:off x="817139" y="3173107"/>
                <a:ext cx="735110" cy="366820"/>
              </a:xfrm>
              <a:custGeom>
                <a:avLst/>
                <a:gdLst/>
                <a:ahLst/>
                <a:cxnLst/>
                <a:rect l="l" t="t" r="r" b="b"/>
                <a:pathLst>
                  <a:path w="19556" h="9886" extrusionOk="0">
                    <a:moveTo>
                      <a:pt x="10025" y="0"/>
                    </a:moveTo>
                    <a:cubicBezTo>
                      <a:pt x="7970" y="0"/>
                      <a:pt x="5937" y="1254"/>
                      <a:pt x="5263" y="3544"/>
                    </a:cubicBezTo>
                    <a:cubicBezTo>
                      <a:pt x="4773" y="3298"/>
                      <a:pt x="4258" y="3184"/>
                      <a:pt x="3754" y="3184"/>
                    </a:cubicBezTo>
                    <a:cubicBezTo>
                      <a:pt x="2252" y="3184"/>
                      <a:pt x="848" y="4199"/>
                      <a:pt x="482" y="5787"/>
                    </a:cubicBezTo>
                    <a:cubicBezTo>
                      <a:pt x="0" y="7884"/>
                      <a:pt x="1590" y="9886"/>
                      <a:pt x="3723" y="9886"/>
                    </a:cubicBezTo>
                    <a:cubicBezTo>
                      <a:pt x="3748" y="9886"/>
                      <a:pt x="3774" y="9885"/>
                      <a:pt x="3799" y="9885"/>
                    </a:cubicBezTo>
                    <a:lnTo>
                      <a:pt x="15531" y="9885"/>
                    </a:lnTo>
                    <a:cubicBezTo>
                      <a:pt x="17750" y="9885"/>
                      <a:pt x="19555" y="8104"/>
                      <a:pt x="19555" y="5885"/>
                    </a:cubicBezTo>
                    <a:cubicBezTo>
                      <a:pt x="19555" y="3641"/>
                      <a:pt x="17750" y="1861"/>
                      <a:pt x="15531" y="1861"/>
                    </a:cubicBezTo>
                    <a:cubicBezTo>
                      <a:pt x="15019" y="1861"/>
                      <a:pt x="14531" y="1958"/>
                      <a:pt x="14068" y="2129"/>
                    </a:cubicBezTo>
                    <a:cubicBezTo>
                      <a:pt x="13064" y="681"/>
                      <a:pt x="11538" y="0"/>
                      <a:pt x="100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9"/>
              <p:cNvSpPr/>
              <p:nvPr/>
            </p:nvSpPr>
            <p:spPr>
              <a:xfrm>
                <a:off x="1739143" y="2952501"/>
                <a:ext cx="162314" cy="219958"/>
              </a:xfrm>
              <a:custGeom>
                <a:avLst/>
                <a:gdLst/>
                <a:ahLst/>
                <a:cxnLst/>
                <a:rect l="l" t="t" r="r" b="b"/>
                <a:pathLst>
                  <a:path w="4318" h="5928" extrusionOk="0">
                    <a:moveTo>
                      <a:pt x="2245" y="1"/>
                    </a:moveTo>
                    <a:cubicBezTo>
                      <a:pt x="1976" y="1"/>
                      <a:pt x="1708" y="25"/>
                      <a:pt x="1440" y="99"/>
                    </a:cubicBezTo>
                    <a:cubicBezTo>
                      <a:pt x="1196" y="147"/>
                      <a:pt x="976" y="245"/>
                      <a:pt x="757" y="367"/>
                    </a:cubicBezTo>
                    <a:cubicBezTo>
                      <a:pt x="489" y="513"/>
                      <a:pt x="245" y="708"/>
                      <a:pt x="1" y="928"/>
                    </a:cubicBezTo>
                    <a:lnTo>
                      <a:pt x="854" y="1952"/>
                    </a:lnTo>
                    <a:cubicBezTo>
                      <a:pt x="1050" y="1757"/>
                      <a:pt x="1269" y="1611"/>
                      <a:pt x="1489" y="1464"/>
                    </a:cubicBezTo>
                    <a:cubicBezTo>
                      <a:pt x="1659" y="1367"/>
                      <a:pt x="1854" y="1318"/>
                      <a:pt x="2049" y="1318"/>
                    </a:cubicBezTo>
                    <a:cubicBezTo>
                      <a:pt x="2196" y="1318"/>
                      <a:pt x="2367" y="1367"/>
                      <a:pt x="2464" y="1440"/>
                    </a:cubicBezTo>
                    <a:cubicBezTo>
                      <a:pt x="2562" y="1538"/>
                      <a:pt x="2635" y="1684"/>
                      <a:pt x="2610" y="1806"/>
                    </a:cubicBezTo>
                    <a:cubicBezTo>
                      <a:pt x="2610" y="1928"/>
                      <a:pt x="2586" y="2050"/>
                      <a:pt x="2537" y="2172"/>
                    </a:cubicBezTo>
                    <a:cubicBezTo>
                      <a:pt x="2488" y="2318"/>
                      <a:pt x="2391" y="2440"/>
                      <a:pt x="2293" y="2562"/>
                    </a:cubicBezTo>
                    <a:cubicBezTo>
                      <a:pt x="2171" y="2733"/>
                      <a:pt x="1879" y="3025"/>
                      <a:pt x="1489" y="3440"/>
                    </a:cubicBezTo>
                    <a:lnTo>
                      <a:pt x="50" y="4903"/>
                    </a:lnTo>
                    <a:lnTo>
                      <a:pt x="50" y="5928"/>
                    </a:lnTo>
                    <a:lnTo>
                      <a:pt x="4318" y="5928"/>
                    </a:lnTo>
                    <a:lnTo>
                      <a:pt x="4318" y="4659"/>
                    </a:lnTo>
                    <a:lnTo>
                      <a:pt x="2098" y="4659"/>
                    </a:lnTo>
                    <a:lnTo>
                      <a:pt x="2098" y="4611"/>
                    </a:lnTo>
                    <a:cubicBezTo>
                      <a:pt x="2757" y="4050"/>
                      <a:pt x="3171" y="3635"/>
                      <a:pt x="3367" y="3440"/>
                    </a:cubicBezTo>
                    <a:cubicBezTo>
                      <a:pt x="3562" y="3245"/>
                      <a:pt x="3708" y="3050"/>
                      <a:pt x="3854" y="2830"/>
                    </a:cubicBezTo>
                    <a:cubicBezTo>
                      <a:pt x="4098" y="2464"/>
                      <a:pt x="4220" y="2025"/>
                      <a:pt x="4220" y="1611"/>
                    </a:cubicBezTo>
                    <a:cubicBezTo>
                      <a:pt x="4220" y="1294"/>
                      <a:pt x="4123" y="1025"/>
                      <a:pt x="3952" y="781"/>
                    </a:cubicBezTo>
                    <a:cubicBezTo>
                      <a:pt x="3781" y="513"/>
                      <a:pt x="3562" y="318"/>
                      <a:pt x="3269" y="196"/>
                    </a:cubicBezTo>
                    <a:cubicBezTo>
                      <a:pt x="2952" y="50"/>
                      <a:pt x="2610" y="1"/>
                      <a:pt x="22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9"/>
              <p:cNvSpPr/>
              <p:nvPr/>
            </p:nvSpPr>
            <p:spPr>
              <a:xfrm>
                <a:off x="1926175" y="2955247"/>
                <a:ext cx="129310" cy="217213"/>
              </a:xfrm>
              <a:custGeom>
                <a:avLst/>
                <a:gdLst/>
                <a:ahLst/>
                <a:cxnLst/>
                <a:rect l="l" t="t" r="r" b="b"/>
                <a:pathLst>
                  <a:path w="3440" h="5854" extrusionOk="0">
                    <a:moveTo>
                      <a:pt x="2000" y="0"/>
                    </a:moveTo>
                    <a:lnTo>
                      <a:pt x="0" y="1659"/>
                    </a:lnTo>
                    <a:lnTo>
                      <a:pt x="805" y="2659"/>
                    </a:lnTo>
                    <a:lnTo>
                      <a:pt x="1488" y="2122"/>
                    </a:lnTo>
                    <a:cubicBezTo>
                      <a:pt x="1610" y="2000"/>
                      <a:pt x="1732" y="1878"/>
                      <a:pt x="1854" y="1732"/>
                    </a:cubicBezTo>
                    <a:lnTo>
                      <a:pt x="1854" y="1732"/>
                    </a:lnTo>
                    <a:cubicBezTo>
                      <a:pt x="1829" y="2049"/>
                      <a:pt x="1829" y="2390"/>
                      <a:pt x="1829" y="2756"/>
                    </a:cubicBezTo>
                    <a:lnTo>
                      <a:pt x="1829" y="5854"/>
                    </a:lnTo>
                    <a:lnTo>
                      <a:pt x="3439" y="5854"/>
                    </a:lnTo>
                    <a:lnTo>
                      <a:pt x="34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9"/>
              <p:cNvSpPr/>
              <p:nvPr/>
            </p:nvSpPr>
            <p:spPr>
              <a:xfrm>
                <a:off x="2096669" y="2952501"/>
                <a:ext cx="111905" cy="112354"/>
              </a:xfrm>
              <a:custGeom>
                <a:avLst/>
                <a:gdLst/>
                <a:ahLst/>
                <a:cxnLst/>
                <a:rect l="l" t="t" r="r" b="b"/>
                <a:pathLst>
                  <a:path w="2977" h="3028" extrusionOk="0">
                    <a:moveTo>
                      <a:pt x="1537" y="830"/>
                    </a:moveTo>
                    <a:cubicBezTo>
                      <a:pt x="1806" y="830"/>
                      <a:pt x="1928" y="1050"/>
                      <a:pt x="1928" y="1513"/>
                    </a:cubicBezTo>
                    <a:cubicBezTo>
                      <a:pt x="1928" y="1977"/>
                      <a:pt x="1806" y="2220"/>
                      <a:pt x="1537" y="2220"/>
                    </a:cubicBezTo>
                    <a:cubicBezTo>
                      <a:pt x="1415" y="2220"/>
                      <a:pt x="1293" y="2147"/>
                      <a:pt x="1220" y="2050"/>
                    </a:cubicBezTo>
                    <a:cubicBezTo>
                      <a:pt x="1147" y="1879"/>
                      <a:pt x="1123" y="1684"/>
                      <a:pt x="1123" y="1513"/>
                    </a:cubicBezTo>
                    <a:lnTo>
                      <a:pt x="1147" y="1513"/>
                    </a:lnTo>
                    <a:cubicBezTo>
                      <a:pt x="1147" y="1050"/>
                      <a:pt x="1269" y="830"/>
                      <a:pt x="1537" y="830"/>
                    </a:cubicBezTo>
                    <a:close/>
                    <a:moveTo>
                      <a:pt x="1562" y="1"/>
                    </a:moveTo>
                    <a:cubicBezTo>
                      <a:pt x="1171" y="1"/>
                      <a:pt x="781" y="147"/>
                      <a:pt x="513" y="416"/>
                    </a:cubicBezTo>
                    <a:cubicBezTo>
                      <a:pt x="1" y="1050"/>
                      <a:pt x="1" y="1977"/>
                      <a:pt x="513" y="2611"/>
                    </a:cubicBezTo>
                    <a:cubicBezTo>
                      <a:pt x="764" y="2862"/>
                      <a:pt x="1101" y="3028"/>
                      <a:pt x="1463" y="3028"/>
                    </a:cubicBezTo>
                    <a:cubicBezTo>
                      <a:pt x="1488" y="3028"/>
                      <a:pt x="1513" y="3027"/>
                      <a:pt x="1537" y="3025"/>
                    </a:cubicBezTo>
                    <a:cubicBezTo>
                      <a:pt x="1565" y="3027"/>
                      <a:pt x="1593" y="3028"/>
                      <a:pt x="1621" y="3028"/>
                    </a:cubicBezTo>
                    <a:cubicBezTo>
                      <a:pt x="1980" y="3028"/>
                      <a:pt x="2314" y="2882"/>
                      <a:pt x="2586" y="2611"/>
                    </a:cubicBezTo>
                    <a:cubicBezTo>
                      <a:pt x="2854" y="2318"/>
                      <a:pt x="2976" y="1928"/>
                      <a:pt x="2952" y="1513"/>
                    </a:cubicBezTo>
                    <a:cubicBezTo>
                      <a:pt x="2976" y="1123"/>
                      <a:pt x="2830" y="733"/>
                      <a:pt x="2586" y="416"/>
                    </a:cubicBezTo>
                    <a:cubicBezTo>
                      <a:pt x="2318" y="147"/>
                      <a:pt x="1928" y="1"/>
                      <a:pt x="15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6" name="Google Shape;426;p29"/>
          <p:cNvSpPr/>
          <p:nvPr/>
        </p:nvSpPr>
        <p:spPr>
          <a:xfrm>
            <a:off x="1099325" y="425927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7" name="Google Shape;427;p29"/>
          <p:cNvGrpSpPr/>
          <p:nvPr/>
        </p:nvGrpSpPr>
        <p:grpSpPr>
          <a:xfrm>
            <a:off x="6761147" y="3414805"/>
            <a:ext cx="689546" cy="208288"/>
            <a:chOff x="6761147" y="3414805"/>
            <a:chExt cx="689546" cy="208288"/>
          </a:xfrm>
        </p:grpSpPr>
        <p:sp>
          <p:nvSpPr>
            <p:cNvPr id="428" name="Google Shape;428;p29"/>
            <p:cNvSpPr/>
            <p:nvPr/>
          </p:nvSpPr>
          <p:spPr>
            <a:xfrm>
              <a:off x="6993487" y="3563457"/>
              <a:ext cx="457207" cy="59636"/>
            </a:xfrm>
            <a:custGeom>
              <a:avLst/>
              <a:gdLst/>
              <a:ahLst/>
              <a:cxnLst/>
              <a:rect l="l" t="t" r="r" b="b"/>
              <a:pathLst>
                <a:path w="8294" h="952" extrusionOk="0">
                  <a:moveTo>
                    <a:pt x="415" y="0"/>
                  </a:moveTo>
                  <a:cubicBezTo>
                    <a:pt x="757" y="0"/>
                    <a:pt x="952" y="439"/>
                    <a:pt x="708" y="683"/>
                  </a:cubicBezTo>
                  <a:cubicBezTo>
                    <a:pt x="440" y="951"/>
                    <a:pt x="1" y="756"/>
                    <a:pt x="25" y="390"/>
                  </a:cubicBezTo>
                  <a:cubicBezTo>
                    <a:pt x="25" y="171"/>
                    <a:pt x="196" y="0"/>
                    <a:pt x="415" y="0"/>
                  </a:cubicBezTo>
                  <a:close/>
                  <a:moveTo>
                    <a:pt x="7757" y="0"/>
                  </a:moveTo>
                  <a:cubicBezTo>
                    <a:pt x="8123" y="0"/>
                    <a:pt x="8293" y="439"/>
                    <a:pt x="8025" y="683"/>
                  </a:cubicBezTo>
                  <a:cubicBezTo>
                    <a:pt x="7781" y="951"/>
                    <a:pt x="7342" y="756"/>
                    <a:pt x="7342" y="415"/>
                  </a:cubicBezTo>
                  <a:cubicBezTo>
                    <a:pt x="7342" y="195"/>
                    <a:pt x="7537" y="0"/>
                    <a:pt x="7757" y="0"/>
                  </a:cubicBezTo>
                  <a:close/>
                  <a:moveTo>
                    <a:pt x="5928" y="0"/>
                  </a:moveTo>
                  <a:cubicBezTo>
                    <a:pt x="6293" y="24"/>
                    <a:pt x="6440" y="463"/>
                    <a:pt x="6171" y="707"/>
                  </a:cubicBezTo>
                  <a:cubicBezTo>
                    <a:pt x="5903" y="951"/>
                    <a:pt x="5488" y="756"/>
                    <a:pt x="5513" y="390"/>
                  </a:cubicBezTo>
                  <a:cubicBezTo>
                    <a:pt x="5513" y="171"/>
                    <a:pt x="5684" y="0"/>
                    <a:pt x="5903" y="0"/>
                  </a:cubicBezTo>
                  <a:close/>
                  <a:moveTo>
                    <a:pt x="4098" y="0"/>
                  </a:moveTo>
                  <a:cubicBezTo>
                    <a:pt x="4464" y="24"/>
                    <a:pt x="4610" y="463"/>
                    <a:pt x="4342" y="707"/>
                  </a:cubicBezTo>
                  <a:cubicBezTo>
                    <a:pt x="4074" y="951"/>
                    <a:pt x="3659" y="756"/>
                    <a:pt x="3684" y="390"/>
                  </a:cubicBezTo>
                  <a:cubicBezTo>
                    <a:pt x="3684" y="171"/>
                    <a:pt x="3854" y="0"/>
                    <a:pt x="4074" y="0"/>
                  </a:cubicBezTo>
                  <a:close/>
                  <a:moveTo>
                    <a:pt x="2269" y="0"/>
                  </a:moveTo>
                  <a:cubicBezTo>
                    <a:pt x="2635" y="24"/>
                    <a:pt x="2781" y="463"/>
                    <a:pt x="2513" y="707"/>
                  </a:cubicBezTo>
                  <a:cubicBezTo>
                    <a:pt x="2245" y="951"/>
                    <a:pt x="1830" y="756"/>
                    <a:pt x="1854" y="390"/>
                  </a:cubicBezTo>
                  <a:cubicBezTo>
                    <a:pt x="1854" y="171"/>
                    <a:pt x="2025" y="0"/>
                    <a:pt x="2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9"/>
            <p:cNvSpPr/>
            <p:nvPr/>
          </p:nvSpPr>
          <p:spPr>
            <a:xfrm>
              <a:off x="6761147" y="3414805"/>
              <a:ext cx="457196" cy="57149"/>
            </a:xfrm>
            <a:custGeom>
              <a:avLst/>
              <a:gdLst/>
              <a:ahLst/>
              <a:cxnLst/>
              <a:rect l="l" t="t" r="r" b="b"/>
              <a:pathLst>
                <a:path w="11732" h="1391" extrusionOk="0">
                  <a:moveTo>
                    <a:pt x="11488" y="854"/>
                  </a:moveTo>
                  <a:cubicBezTo>
                    <a:pt x="11708" y="878"/>
                    <a:pt x="11732" y="1220"/>
                    <a:pt x="11488" y="1244"/>
                  </a:cubicBezTo>
                  <a:cubicBezTo>
                    <a:pt x="11220" y="1244"/>
                    <a:pt x="10952" y="1098"/>
                    <a:pt x="10805" y="854"/>
                  </a:cubicBezTo>
                  <a:cubicBezTo>
                    <a:pt x="10683" y="708"/>
                    <a:pt x="10561" y="537"/>
                    <a:pt x="10366" y="537"/>
                  </a:cubicBezTo>
                  <a:cubicBezTo>
                    <a:pt x="10171" y="537"/>
                    <a:pt x="10049" y="683"/>
                    <a:pt x="9927" y="854"/>
                  </a:cubicBezTo>
                  <a:cubicBezTo>
                    <a:pt x="9781" y="1098"/>
                    <a:pt x="9513" y="1244"/>
                    <a:pt x="9244" y="1244"/>
                  </a:cubicBezTo>
                  <a:cubicBezTo>
                    <a:pt x="8952" y="1244"/>
                    <a:pt x="8708" y="1098"/>
                    <a:pt x="8561" y="854"/>
                  </a:cubicBezTo>
                  <a:cubicBezTo>
                    <a:pt x="8439" y="708"/>
                    <a:pt x="8293" y="537"/>
                    <a:pt x="8122" y="537"/>
                  </a:cubicBezTo>
                  <a:cubicBezTo>
                    <a:pt x="7927" y="537"/>
                    <a:pt x="7805" y="683"/>
                    <a:pt x="7683" y="854"/>
                  </a:cubicBezTo>
                  <a:cubicBezTo>
                    <a:pt x="7537" y="1098"/>
                    <a:pt x="7269" y="1244"/>
                    <a:pt x="6976" y="1244"/>
                  </a:cubicBezTo>
                  <a:cubicBezTo>
                    <a:pt x="6708" y="1244"/>
                    <a:pt x="6439" y="1098"/>
                    <a:pt x="6293" y="854"/>
                  </a:cubicBezTo>
                  <a:cubicBezTo>
                    <a:pt x="6171" y="708"/>
                    <a:pt x="6049" y="537"/>
                    <a:pt x="5854" y="537"/>
                  </a:cubicBezTo>
                  <a:cubicBezTo>
                    <a:pt x="5683" y="537"/>
                    <a:pt x="5561" y="683"/>
                    <a:pt x="5415" y="854"/>
                  </a:cubicBezTo>
                  <a:cubicBezTo>
                    <a:pt x="5122" y="1391"/>
                    <a:pt x="4342" y="1391"/>
                    <a:pt x="4049" y="854"/>
                  </a:cubicBezTo>
                  <a:cubicBezTo>
                    <a:pt x="3927" y="708"/>
                    <a:pt x="3805" y="537"/>
                    <a:pt x="3610" y="537"/>
                  </a:cubicBezTo>
                  <a:cubicBezTo>
                    <a:pt x="3415" y="537"/>
                    <a:pt x="3318" y="683"/>
                    <a:pt x="3171" y="854"/>
                  </a:cubicBezTo>
                  <a:cubicBezTo>
                    <a:pt x="2879" y="1391"/>
                    <a:pt x="2098" y="1391"/>
                    <a:pt x="1805" y="854"/>
                  </a:cubicBezTo>
                  <a:cubicBezTo>
                    <a:pt x="1683" y="708"/>
                    <a:pt x="1561" y="537"/>
                    <a:pt x="1366" y="537"/>
                  </a:cubicBezTo>
                  <a:cubicBezTo>
                    <a:pt x="1171" y="537"/>
                    <a:pt x="1074" y="683"/>
                    <a:pt x="927" y="854"/>
                  </a:cubicBezTo>
                  <a:cubicBezTo>
                    <a:pt x="781" y="1098"/>
                    <a:pt x="513" y="1244"/>
                    <a:pt x="244" y="1244"/>
                  </a:cubicBezTo>
                  <a:cubicBezTo>
                    <a:pt x="1" y="1220"/>
                    <a:pt x="1" y="878"/>
                    <a:pt x="244" y="854"/>
                  </a:cubicBezTo>
                  <a:cubicBezTo>
                    <a:pt x="391" y="854"/>
                    <a:pt x="513" y="732"/>
                    <a:pt x="635" y="586"/>
                  </a:cubicBezTo>
                  <a:cubicBezTo>
                    <a:pt x="781" y="317"/>
                    <a:pt x="1074" y="171"/>
                    <a:pt x="1366" y="147"/>
                  </a:cubicBezTo>
                  <a:cubicBezTo>
                    <a:pt x="1659" y="171"/>
                    <a:pt x="1952" y="317"/>
                    <a:pt x="2098" y="586"/>
                  </a:cubicBezTo>
                  <a:cubicBezTo>
                    <a:pt x="2220" y="732"/>
                    <a:pt x="2342" y="854"/>
                    <a:pt x="2488" y="854"/>
                  </a:cubicBezTo>
                  <a:lnTo>
                    <a:pt x="2488" y="854"/>
                  </a:lnTo>
                  <a:cubicBezTo>
                    <a:pt x="2635" y="854"/>
                    <a:pt x="2757" y="732"/>
                    <a:pt x="2879" y="586"/>
                  </a:cubicBezTo>
                  <a:cubicBezTo>
                    <a:pt x="3196" y="0"/>
                    <a:pt x="4025" y="0"/>
                    <a:pt x="4342" y="586"/>
                  </a:cubicBezTo>
                  <a:cubicBezTo>
                    <a:pt x="4464" y="732"/>
                    <a:pt x="4586" y="854"/>
                    <a:pt x="4732" y="854"/>
                  </a:cubicBezTo>
                  <a:lnTo>
                    <a:pt x="4781" y="854"/>
                  </a:lnTo>
                  <a:cubicBezTo>
                    <a:pt x="4927" y="854"/>
                    <a:pt x="5025" y="732"/>
                    <a:pt x="5147" y="586"/>
                  </a:cubicBezTo>
                  <a:cubicBezTo>
                    <a:pt x="5318" y="317"/>
                    <a:pt x="5586" y="171"/>
                    <a:pt x="5878" y="147"/>
                  </a:cubicBezTo>
                  <a:cubicBezTo>
                    <a:pt x="6196" y="171"/>
                    <a:pt x="6464" y="317"/>
                    <a:pt x="6635" y="586"/>
                  </a:cubicBezTo>
                  <a:cubicBezTo>
                    <a:pt x="6757" y="732"/>
                    <a:pt x="6854" y="854"/>
                    <a:pt x="7000" y="854"/>
                  </a:cubicBezTo>
                  <a:lnTo>
                    <a:pt x="7025" y="854"/>
                  </a:lnTo>
                  <a:cubicBezTo>
                    <a:pt x="7171" y="854"/>
                    <a:pt x="7293" y="732"/>
                    <a:pt x="7391" y="586"/>
                  </a:cubicBezTo>
                  <a:cubicBezTo>
                    <a:pt x="7708" y="0"/>
                    <a:pt x="8561" y="0"/>
                    <a:pt x="8878" y="586"/>
                  </a:cubicBezTo>
                  <a:cubicBezTo>
                    <a:pt x="9000" y="732"/>
                    <a:pt x="9098" y="854"/>
                    <a:pt x="9244" y="854"/>
                  </a:cubicBezTo>
                  <a:lnTo>
                    <a:pt x="9269" y="854"/>
                  </a:lnTo>
                  <a:cubicBezTo>
                    <a:pt x="9415" y="854"/>
                    <a:pt x="9537" y="732"/>
                    <a:pt x="9659" y="586"/>
                  </a:cubicBezTo>
                  <a:cubicBezTo>
                    <a:pt x="9805" y="317"/>
                    <a:pt x="10074" y="171"/>
                    <a:pt x="10391" y="147"/>
                  </a:cubicBezTo>
                  <a:cubicBezTo>
                    <a:pt x="10683" y="171"/>
                    <a:pt x="10976" y="317"/>
                    <a:pt x="11122" y="586"/>
                  </a:cubicBezTo>
                  <a:cubicBezTo>
                    <a:pt x="11244" y="732"/>
                    <a:pt x="11342" y="854"/>
                    <a:pt x="11488" y="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" name="Google Shape;430;p29"/>
          <p:cNvGrpSpPr/>
          <p:nvPr/>
        </p:nvGrpSpPr>
        <p:grpSpPr>
          <a:xfrm>
            <a:off x="136938" y="1047512"/>
            <a:ext cx="1371600" cy="1375875"/>
            <a:chOff x="299013" y="1079125"/>
            <a:chExt cx="1371600" cy="1375875"/>
          </a:xfrm>
        </p:grpSpPr>
        <p:sp>
          <p:nvSpPr>
            <p:cNvPr id="431" name="Google Shape;431;p29"/>
            <p:cNvSpPr/>
            <p:nvPr/>
          </p:nvSpPr>
          <p:spPr>
            <a:xfrm>
              <a:off x="390513" y="1174900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9"/>
            <p:cNvSpPr/>
            <p:nvPr/>
          </p:nvSpPr>
          <p:spPr>
            <a:xfrm>
              <a:off x="299013" y="1079125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3" name="Google Shape;433;p29"/>
            <p:cNvGrpSpPr/>
            <p:nvPr/>
          </p:nvGrpSpPr>
          <p:grpSpPr>
            <a:xfrm>
              <a:off x="396400" y="1384064"/>
              <a:ext cx="1085400" cy="635100"/>
              <a:chOff x="396400" y="1399225"/>
              <a:chExt cx="1085400" cy="635100"/>
            </a:xfrm>
          </p:grpSpPr>
          <p:sp>
            <p:nvSpPr>
              <p:cNvPr id="434" name="Google Shape;434;p29"/>
              <p:cNvSpPr/>
              <p:nvPr/>
            </p:nvSpPr>
            <p:spPr>
              <a:xfrm>
                <a:off x="396400" y="1399225"/>
                <a:ext cx="1085400" cy="635100"/>
              </a:xfrm>
              <a:prstGeom prst="roundRect">
                <a:avLst>
                  <a:gd name="adj" fmla="val 0"/>
                </a:avLst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35" name="Google Shape;435;p29"/>
              <p:cNvGrpSpPr/>
              <p:nvPr/>
            </p:nvGrpSpPr>
            <p:grpSpPr>
              <a:xfrm>
                <a:off x="712181" y="1506835"/>
                <a:ext cx="453838" cy="419880"/>
                <a:chOff x="733647" y="1423686"/>
                <a:chExt cx="453838" cy="419880"/>
              </a:xfrm>
            </p:grpSpPr>
            <p:sp>
              <p:nvSpPr>
                <p:cNvPr id="436" name="Google Shape;436;p29"/>
                <p:cNvSpPr/>
                <p:nvPr/>
              </p:nvSpPr>
              <p:spPr>
                <a:xfrm>
                  <a:off x="733647" y="1423686"/>
                  <a:ext cx="453838" cy="419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1" h="9055" extrusionOk="0">
                      <a:moveTo>
                        <a:pt x="4904" y="1"/>
                      </a:moveTo>
                      <a:cubicBezTo>
                        <a:pt x="4654" y="1"/>
                        <a:pt x="4401" y="21"/>
                        <a:pt x="4147" y="64"/>
                      </a:cubicBezTo>
                      <a:cubicBezTo>
                        <a:pt x="1659" y="479"/>
                        <a:pt x="1" y="2820"/>
                        <a:pt x="440" y="5284"/>
                      </a:cubicBezTo>
                      <a:cubicBezTo>
                        <a:pt x="811" y="7493"/>
                        <a:pt x="2733" y="9054"/>
                        <a:pt x="4902" y="9054"/>
                      </a:cubicBezTo>
                      <a:cubicBezTo>
                        <a:pt x="5152" y="9054"/>
                        <a:pt x="5405" y="9034"/>
                        <a:pt x="5659" y="8991"/>
                      </a:cubicBezTo>
                      <a:cubicBezTo>
                        <a:pt x="8122" y="8576"/>
                        <a:pt x="9781" y="6235"/>
                        <a:pt x="9366" y="3771"/>
                      </a:cubicBezTo>
                      <a:cubicBezTo>
                        <a:pt x="8994" y="1562"/>
                        <a:pt x="7073" y="1"/>
                        <a:pt x="49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29"/>
                <p:cNvSpPr/>
                <p:nvPr/>
              </p:nvSpPr>
              <p:spPr>
                <a:xfrm>
                  <a:off x="898875" y="1539755"/>
                  <a:ext cx="163003" cy="188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4074" extrusionOk="0">
                      <a:moveTo>
                        <a:pt x="1" y="0"/>
                      </a:moveTo>
                      <a:lnTo>
                        <a:pt x="1" y="4073"/>
                      </a:lnTo>
                      <a:lnTo>
                        <a:pt x="3513" y="202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8" name="Google Shape;438;p29"/>
            <p:cNvGrpSpPr/>
            <p:nvPr/>
          </p:nvGrpSpPr>
          <p:grpSpPr>
            <a:xfrm>
              <a:off x="396391" y="2141102"/>
              <a:ext cx="1085342" cy="96171"/>
              <a:chOff x="417899" y="2116530"/>
              <a:chExt cx="1085342" cy="96171"/>
            </a:xfrm>
          </p:grpSpPr>
          <p:sp>
            <p:nvSpPr>
              <p:cNvPr id="439" name="Google Shape;439;p29"/>
              <p:cNvSpPr/>
              <p:nvPr/>
            </p:nvSpPr>
            <p:spPr>
              <a:xfrm>
                <a:off x="417899" y="2116530"/>
                <a:ext cx="1085342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23391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22366" y="2074"/>
                    </a:lnTo>
                    <a:cubicBezTo>
                      <a:pt x="22927" y="2074"/>
                      <a:pt x="23391" y="1611"/>
                      <a:pt x="23391" y="1050"/>
                    </a:cubicBezTo>
                    <a:cubicBezTo>
                      <a:pt x="23391" y="464"/>
                      <a:pt x="22927" y="1"/>
                      <a:pt x="223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9"/>
              <p:cNvSpPr/>
              <p:nvPr/>
            </p:nvSpPr>
            <p:spPr>
              <a:xfrm>
                <a:off x="417899" y="2116530"/>
                <a:ext cx="555733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11976" y="2074"/>
                    </a:lnTo>
                    <a:lnTo>
                      <a:pt x="1197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41" name="Google Shape;441;p29"/>
            <p:cNvCxnSpPr/>
            <p:nvPr/>
          </p:nvCxnSpPr>
          <p:spPr>
            <a:xfrm>
              <a:off x="308975" y="1262125"/>
              <a:ext cx="1263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42" name="Google Shape;442;p29"/>
          <p:cNvGrpSpPr/>
          <p:nvPr/>
        </p:nvGrpSpPr>
        <p:grpSpPr>
          <a:xfrm>
            <a:off x="7450704" y="1174899"/>
            <a:ext cx="1646100" cy="1188900"/>
            <a:chOff x="7403363" y="1047512"/>
            <a:chExt cx="1646100" cy="1188900"/>
          </a:xfrm>
        </p:grpSpPr>
        <p:sp>
          <p:nvSpPr>
            <p:cNvPr id="443" name="Google Shape;443;p29"/>
            <p:cNvSpPr/>
            <p:nvPr/>
          </p:nvSpPr>
          <p:spPr>
            <a:xfrm>
              <a:off x="7494863" y="1139012"/>
              <a:ext cx="1554600" cy="10974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9"/>
            <p:cNvSpPr/>
            <p:nvPr/>
          </p:nvSpPr>
          <p:spPr>
            <a:xfrm>
              <a:off x="7403363" y="1047512"/>
              <a:ext cx="1554600" cy="10974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45" name="Google Shape;445;p29"/>
            <p:cNvCxnSpPr/>
            <p:nvPr/>
          </p:nvCxnSpPr>
          <p:spPr>
            <a:xfrm>
              <a:off x="7413325" y="1230512"/>
              <a:ext cx="1544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46" name="Google Shape;446;p29"/>
            <p:cNvSpPr/>
            <p:nvPr/>
          </p:nvSpPr>
          <p:spPr>
            <a:xfrm>
              <a:off x="7540474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9"/>
            <p:cNvSpPr/>
            <p:nvPr/>
          </p:nvSpPr>
          <p:spPr>
            <a:xfrm>
              <a:off x="8009987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9"/>
            <p:cNvSpPr/>
            <p:nvPr/>
          </p:nvSpPr>
          <p:spPr>
            <a:xfrm>
              <a:off x="8479499" y="1687769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9" name="Google Shape;449;p29"/>
            <p:cNvGrpSpPr/>
            <p:nvPr/>
          </p:nvGrpSpPr>
          <p:grpSpPr>
            <a:xfrm>
              <a:off x="7770652" y="1367593"/>
              <a:ext cx="820034" cy="187786"/>
              <a:chOff x="4005100" y="3437025"/>
              <a:chExt cx="535375" cy="122600"/>
            </a:xfrm>
          </p:grpSpPr>
          <p:sp>
            <p:nvSpPr>
              <p:cNvPr id="450" name="Google Shape;450;p29"/>
              <p:cNvSpPr/>
              <p:nvPr/>
            </p:nvSpPr>
            <p:spPr>
              <a:xfrm>
                <a:off x="4005100" y="3437025"/>
                <a:ext cx="535375" cy="33575"/>
              </a:xfrm>
              <a:custGeom>
                <a:avLst/>
                <a:gdLst/>
                <a:ahLst/>
                <a:cxnLst/>
                <a:rect l="l" t="t" r="r" b="b"/>
                <a:pathLst>
                  <a:path w="21415" h="1343" extrusionOk="0">
                    <a:moveTo>
                      <a:pt x="903" y="1"/>
                    </a:moveTo>
                    <a:cubicBezTo>
                      <a:pt x="1" y="1"/>
                      <a:pt x="1" y="1342"/>
                      <a:pt x="903" y="1342"/>
                    </a:cubicBezTo>
                    <a:lnTo>
                      <a:pt x="20488" y="1342"/>
                    </a:lnTo>
                    <a:cubicBezTo>
                      <a:pt x="21415" y="1342"/>
                      <a:pt x="21415" y="1"/>
                      <a:pt x="20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9"/>
              <p:cNvSpPr/>
              <p:nvPr/>
            </p:nvSpPr>
            <p:spPr>
              <a:xfrm>
                <a:off x="4064850" y="3525450"/>
                <a:ext cx="415275" cy="34175"/>
              </a:xfrm>
              <a:custGeom>
                <a:avLst/>
                <a:gdLst/>
                <a:ahLst/>
                <a:cxnLst/>
                <a:rect l="l" t="t" r="r" b="b"/>
                <a:pathLst>
                  <a:path w="16611" h="1367" extrusionOk="0">
                    <a:moveTo>
                      <a:pt x="928" y="0"/>
                    </a:moveTo>
                    <a:cubicBezTo>
                      <a:pt x="1" y="0"/>
                      <a:pt x="1" y="1366"/>
                      <a:pt x="928" y="1366"/>
                    </a:cubicBezTo>
                    <a:lnTo>
                      <a:pt x="15708" y="1366"/>
                    </a:lnTo>
                    <a:cubicBezTo>
                      <a:pt x="16610" y="1366"/>
                      <a:pt x="16610" y="0"/>
                      <a:pt x="157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2" name="Google Shape;452;p29"/>
          <p:cNvGrpSpPr/>
          <p:nvPr/>
        </p:nvGrpSpPr>
        <p:grpSpPr>
          <a:xfrm>
            <a:off x="7855413" y="2571747"/>
            <a:ext cx="836668" cy="1371596"/>
            <a:chOff x="2771692" y="3497697"/>
            <a:chExt cx="836668" cy="1371596"/>
          </a:xfrm>
        </p:grpSpPr>
        <p:sp>
          <p:nvSpPr>
            <p:cNvPr id="453" name="Google Shape;453;p29"/>
            <p:cNvSpPr/>
            <p:nvPr/>
          </p:nvSpPr>
          <p:spPr>
            <a:xfrm>
              <a:off x="2771692" y="3497697"/>
              <a:ext cx="836668" cy="1371596"/>
            </a:xfrm>
            <a:custGeom>
              <a:avLst/>
              <a:gdLst/>
              <a:ahLst/>
              <a:cxnLst/>
              <a:rect l="l" t="t" r="r" b="b"/>
              <a:pathLst>
                <a:path w="9513" h="15683" extrusionOk="0">
                  <a:moveTo>
                    <a:pt x="4757" y="0"/>
                  </a:moveTo>
                  <a:cubicBezTo>
                    <a:pt x="7391" y="0"/>
                    <a:pt x="9513" y="2122"/>
                    <a:pt x="9513" y="4756"/>
                  </a:cubicBezTo>
                  <a:lnTo>
                    <a:pt x="9513" y="11049"/>
                  </a:lnTo>
                  <a:cubicBezTo>
                    <a:pt x="9464" y="13634"/>
                    <a:pt x="7342" y="15683"/>
                    <a:pt x="4757" y="15683"/>
                  </a:cubicBezTo>
                  <a:cubicBezTo>
                    <a:pt x="2172" y="15683"/>
                    <a:pt x="74" y="13634"/>
                    <a:pt x="1" y="11049"/>
                  </a:cubicBezTo>
                  <a:lnTo>
                    <a:pt x="1" y="4756"/>
                  </a:lnTo>
                  <a:cubicBezTo>
                    <a:pt x="1" y="2122"/>
                    <a:pt x="2123" y="0"/>
                    <a:pt x="4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2771692" y="3497697"/>
              <a:ext cx="836668" cy="1371596"/>
            </a:xfrm>
            <a:custGeom>
              <a:avLst/>
              <a:gdLst/>
              <a:ahLst/>
              <a:cxnLst/>
              <a:rect l="l" t="t" r="r" b="b"/>
              <a:pathLst>
                <a:path w="9513" h="15683" extrusionOk="0">
                  <a:moveTo>
                    <a:pt x="4757" y="0"/>
                  </a:moveTo>
                  <a:cubicBezTo>
                    <a:pt x="7391" y="0"/>
                    <a:pt x="9513" y="2122"/>
                    <a:pt x="9513" y="4756"/>
                  </a:cubicBezTo>
                  <a:lnTo>
                    <a:pt x="9513" y="11049"/>
                  </a:lnTo>
                  <a:cubicBezTo>
                    <a:pt x="9464" y="13634"/>
                    <a:pt x="7342" y="15683"/>
                    <a:pt x="4757" y="15683"/>
                  </a:cubicBezTo>
                  <a:cubicBezTo>
                    <a:pt x="2172" y="15683"/>
                    <a:pt x="74" y="13634"/>
                    <a:pt x="1" y="11049"/>
                  </a:cubicBezTo>
                  <a:lnTo>
                    <a:pt x="1" y="4756"/>
                  </a:lnTo>
                  <a:cubicBezTo>
                    <a:pt x="1" y="2122"/>
                    <a:pt x="2123" y="0"/>
                    <a:pt x="4757" y="0"/>
                  </a:cubicBezTo>
                  <a:close/>
                  <a:moveTo>
                    <a:pt x="4903" y="390"/>
                  </a:moveTo>
                  <a:lnTo>
                    <a:pt x="4903" y="2293"/>
                  </a:lnTo>
                  <a:cubicBezTo>
                    <a:pt x="5391" y="2390"/>
                    <a:pt x="5732" y="2781"/>
                    <a:pt x="5732" y="3268"/>
                  </a:cubicBezTo>
                  <a:lnTo>
                    <a:pt x="5732" y="6000"/>
                  </a:lnTo>
                  <a:cubicBezTo>
                    <a:pt x="5732" y="6488"/>
                    <a:pt x="5391" y="6902"/>
                    <a:pt x="4903" y="6976"/>
                  </a:cubicBezTo>
                  <a:lnTo>
                    <a:pt x="4903" y="8268"/>
                  </a:lnTo>
                  <a:lnTo>
                    <a:pt x="5123" y="8268"/>
                  </a:lnTo>
                  <a:cubicBezTo>
                    <a:pt x="5854" y="8268"/>
                    <a:pt x="6562" y="8171"/>
                    <a:pt x="7269" y="7976"/>
                  </a:cubicBezTo>
                  <a:cubicBezTo>
                    <a:pt x="7928" y="7756"/>
                    <a:pt x="8537" y="7488"/>
                    <a:pt x="9123" y="7122"/>
                  </a:cubicBezTo>
                  <a:lnTo>
                    <a:pt x="9123" y="4756"/>
                  </a:lnTo>
                  <a:cubicBezTo>
                    <a:pt x="9098" y="2415"/>
                    <a:pt x="7245" y="488"/>
                    <a:pt x="4903" y="415"/>
                  </a:cubicBezTo>
                  <a:close/>
                  <a:moveTo>
                    <a:pt x="4611" y="2293"/>
                  </a:moveTo>
                  <a:lnTo>
                    <a:pt x="4611" y="415"/>
                  </a:lnTo>
                  <a:cubicBezTo>
                    <a:pt x="2269" y="488"/>
                    <a:pt x="416" y="2415"/>
                    <a:pt x="391" y="4756"/>
                  </a:cubicBezTo>
                  <a:lnTo>
                    <a:pt x="391" y="7122"/>
                  </a:lnTo>
                  <a:cubicBezTo>
                    <a:pt x="976" y="7463"/>
                    <a:pt x="1611" y="7756"/>
                    <a:pt x="2245" y="7951"/>
                  </a:cubicBezTo>
                  <a:cubicBezTo>
                    <a:pt x="2952" y="8146"/>
                    <a:pt x="3659" y="8268"/>
                    <a:pt x="4391" y="8244"/>
                  </a:cubicBezTo>
                  <a:lnTo>
                    <a:pt x="4611" y="8244"/>
                  </a:lnTo>
                  <a:lnTo>
                    <a:pt x="4611" y="6976"/>
                  </a:lnTo>
                  <a:cubicBezTo>
                    <a:pt x="4123" y="6902"/>
                    <a:pt x="3781" y="6488"/>
                    <a:pt x="3781" y="6000"/>
                  </a:cubicBezTo>
                  <a:lnTo>
                    <a:pt x="3781" y="3268"/>
                  </a:lnTo>
                  <a:cubicBezTo>
                    <a:pt x="3781" y="2781"/>
                    <a:pt x="4123" y="2390"/>
                    <a:pt x="4611" y="2293"/>
                  </a:cubicBezTo>
                  <a:close/>
                  <a:moveTo>
                    <a:pt x="5220" y="2781"/>
                  </a:moveTo>
                  <a:cubicBezTo>
                    <a:pt x="5098" y="2659"/>
                    <a:pt x="4928" y="2585"/>
                    <a:pt x="4757" y="2585"/>
                  </a:cubicBezTo>
                  <a:lnTo>
                    <a:pt x="4757" y="2585"/>
                  </a:lnTo>
                  <a:cubicBezTo>
                    <a:pt x="4391" y="2585"/>
                    <a:pt x="4074" y="2902"/>
                    <a:pt x="4074" y="3268"/>
                  </a:cubicBezTo>
                  <a:lnTo>
                    <a:pt x="4074" y="6000"/>
                  </a:lnTo>
                  <a:cubicBezTo>
                    <a:pt x="4074" y="6390"/>
                    <a:pt x="4391" y="6683"/>
                    <a:pt x="4757" y="6683"/>
                  </a:cubicBezTo>
                  <a:lnTo>
                    <a:pt x="4757" y="6683"/>
                  </a:lnTo>
                  <a:cubicBezTo>
                    <a:pt x="4928" y="6683"/>
                    <a:pt x="5098" y="6610"/>
                    <a:pt x="5220" y="6488"/>
                  </a:cubicBezTo>
                  <a:cubicBezTo>
                    <a:pt x="5367" y="6366"/>
                    <a:pt x="5440" y="6195"/>
                    <a:pt x="5440" y="6000"/>
                  </a:cubicBezTo>
                  <a:lnTo>
                    <a:pt x="5440" y="3268"/>
                  </a:lnTo>
                  <a:cubicBezTo>
                    <a:pt x="5440" y="3098"/>
                    <a:pt x="5367" y="2927"/>
                    <a:pt x="5220" y="2781"/>
                  </a:cubicBezTo>
                  <a:close/>
                  <a:moveTo>
                    <a:pt x="9123" y="7463"/>
                  </a:moveTo>
                  <a:cubicBezTo>
                    <a:pt x="8562" y="7805"/>
                    <a:pt x="7976" y="8073"/>
                    <a:pt x="7342" y="8244"/>
                  </a:cubicBezTo>
                  <a:cubicBezTo>
                    <a:pt x="6635" y="8463"/>
                    <a:pt x="5879" y="8561"/>
                    <a:pt x="5123" y="8561"/>
                  </a:cubicBezTo>
                  <a:lnTo>
                    <a:pt x="4391" y="8561"/>
                  </a:lnTo>
                  <a:cubicBezTo>
                    <a:pt x="2976" y="8561"/>
                    <a:pt x="1611" y="8195"/>
                    <a:pt x="391" y="7463"/>
                  </a:cubicBezTo>
                  <a:lnTo>
                    <a:pt x="391" y="11049"/>
                  </a:lnTo>
                  <a:cubicBezTo>
                    <a:pt x="464" y="13414"/>
                    <a:pt x="2391" y="15292"/>
                    <a:pt x="4757" y="15292"/>
                  </a:cubicBezTo>
                  <a:cubicBezTo>
                    <a:pt x="7123" y="15292"/>
                    <a:pt x="9049" y="13414"/>
                    <a:pt x="9123" y="1104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3202911" y="3533904"/>
              <a:ext cx="371149" cy="686979"/>
            </a:xfrm>
            <a:custGeom>
              <a:avLst/>
              <a:gdLst/>
              <a:ahLst/>
              <a:cxnLst/>
              <a:rect l="l" t="t" r="r" b="b"/>
              <a:pathLst>
                <a:path w="4220" h="7855" extrusionOk="0">
                  <a:moveTo>
                    <a:pt x="537" y="2171"/>
                  </a:moveTo>
                  <a:cubicBezTo>
                    <a:pt x="732" y="2342"/>
                    <a:pt x="829" y="2586"/>
                    <a:pt x="829" y="2854"/>
                  </a:cubicBezTo>
                  <a:lnTo>
                    <a:pt x="829" y="5586"/>
                  </a:lnTo>
                  <a:cubicBezTo>
                    <a:pt x="829" y="6074"/>
                    <a:pt x="488" y="6488"/>
                    <a:pt x="0" y="6562"/>
                  </a:cubicBezTo>
                  <a:lnTo>
                    <a:pt x="0" y="7854"/>
                  </a:lnTo>
                  <a:lnTo>
                    <a:pt x="220" y="7854"/>
                  </a:lnTo>
                  <a:cubicBezTo>
                    <a:pt x="951" y="7854"/>
                    <a:pt x="1659" y="7757"/>
                    <a:pt x="2366" y="7562"/>
                  </a:cubicBezTo>
                  <a:cubicBezTo>
                    <a:pt x="3025" y="7342"/>
                    <a:pt x="3634" y="7074"/>
                    <a:pt x="4220" y="6708"/>
                  </a:cubicBezTo>
                  <a:lnTo>
                    <a:pt x="4220" y="4342"/>
                  </a:lnTo>
                  <a:cubicBezTo>
                    <a:pt x="4195" y="2001"/>
                    <a:pt x="2342" y="74"/>
                    <a:pt x="0" y="1"/>
                  </a:cubicBezTo>
                  <a:lnTo>
                    <a:pt x="0" y="1903"/>
                  </a:lnTo>
                  <a:cubicBezTo>
                    <a:pt x="220" y="1928"/>
                    <a:pt x="390" y="2025"/>
                    <a:pt x="537" y="217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3129912" y="3708819"/>
              <a:ext cx="120228" cy="373356"/>
            </a:xfrm>
            <a:custGeom>
              <a:avLst/>
              <a:gdLst/>
              <a:ahLst/>
              <a:cxnLst/>
              <a:rect l="l" t="t" r="r" b="b"/>
              <a:pathLst>
                <a:path w="1367" h="4269" extrusionOk="0">
                  <a:moveTo>
                    <a:pt x="1367" y="3586"/>
                  </a:moveTo>
                  <a:lnTo>
                    <a:pt x="1367" y="854"/>
                  </a:lnTo>
                  <a:cubicBezTo>
                    <a:pt x="1294" y="1"/>
                    <a:pt x="74" y="1"/>
                    <a:pt x="1" y="854"/>
                  </a:cubicBezTo>
                  <a:lnTo>
                    <a:pt x="1" y="3586"/>
                  </a:lnTo>
                  <a:cubicBezTo>
                    <a:pt x="1" y="3976"/>
                    <a:pt x="318" y="4269"/>
                    <a:pt x="684" y="4269"/>
                  </a:cubicBezTo>
                  <a:cubicBezTo>
                    <a:pt x="855" y="4269"/>
                    <a:pt x="1025" y="4196"/>
                    <a:pt x="1172" y="4074"/>
                  </a:cubicBezTo>
                  <a:cubicBezTo>
                    <a:pt x="1294" y="3952"/>
                    <a:pt x="1367" y="3781"/>
                    <a:pt x="1367" y="358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2806080" y="3533904"/>
              <a:ext cx="371149" cy="686979"/>
            </a:xfrm>
            <a:custGeom>
              <a:avLst/>
              <a:gdLst/>
              <a:ahLst/>
              <a:cxnLst/>
              <a:rect l="l" t="t" r="r" b="b"/>
              <a:pathLst>
                <a:path w="4220" h="7855" extrusionOk="0">
                  <a:moveTo>
                    <a:pt x="3390" y="5586"/>
                  </a:moveTo>
                  <a:lnTo>
                    <a:pt x="3390" y="2854"/>
                  </a:lnTo>
                  <a:cubicBezTo>
                    <a:pt x="3390" y="2367"/>
                    <a:pt x="3756" y="1976"/>
                    <a:pt x="4220" y="1903"/>
                  </a:cubicBezTo>
                  <a:lnTo>
                    <a:pt x="4220" y="1"/>
                  </a:lnTo>
                  <a:cubicBezTo>
                    <a:pt x="1878" y="74"/>
                    <a:pt x="25" y="2001"/>
                    <a:pt x="0" y="4342"/>
                  </a:cubicBezTo>
                  <a:lnTo>
                    <a:pt x="0" y="6708"/>
                  </a:lnTo>
                  <a:cubicBezTo>
                    <a:pt x="585" y="7049"/>
                    <a:pt x="1220" y="7342"/>
                    <a:pt x="1854" y="7537"/>
                  </a:cubicBezTo>
                  <a:cubicBezTo>
                    <a:pt x="2561" y="7732"/>
                    <a:pt x="3268" y="7854"/>
                    <a:pt x="4000" y="7830"/>
                  </a:cubicBezTo>
                  <a:lnTo>
                    <a:pt x="4220" y="7830"/>
                  </a:lnTo>
                  <a:lnTo>
                    <a:pt x="4220" y="6562"/>
                  </a:lnTo>
                  <a:cubicBezTo>
                    <a:pt x="3732" y="6488"/>
                    <a:pt x="3390" y="6074"/>
                    <a:pt x="3390" y="55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9"/>
            <p:cNvSpPr/>
            <p:nvPr/>
          </p:nvSpPr>
          <p:spPr>
            <a:xfrm>
              <a:off x="2806080" y="4150392"/>
              <a:ext cx="767979" cy="684792"/>
            </a:xfrm>
            <a:custGeom>
              <a:avLst/>
              <a:gdLst/>
              <a:ahLst/>
              <a:cxnLst/>
              <a:rect l="l" t="t" r="r" b="b"/>
              <a:pathLst>
                <a:path w="8732" h="7830" extrusionOk="0">
                  <a:moveTo>
                    <a:pt x="6976" y="781"/>
                  </a:moveTo>
                  <a:cubicBezTo>
                    <a:pt x="6244" y="1000"/>
                    <a:pt x="5488" y="1098"/>
                    <a:pt x="4732" y="1098"/>
                  </a:cubicBezTo>
                  <a:lnTo>
                    <a:pt x="4000" y="1098"/>
                  </a:lnTo>
                  <a:cubicBezTo>
                    <a:pt x="2585" y="1098"/>
                    <a:pt x="1220" y="732"/>
                    <a:pt x="0" y="0"/>
                  </a:cubicBezTo>
                  <a:lnTo>
                    <a:pt x="0" y="3586"/>
                  </a:lnTo>
                  <a:cubicBezTo>
                    <a:pt x="73" y="5951"/>
                    <a:pt x="2000" y="7829"/>
                    <a:pt x="4366" y="7829"/>
                  </a:cubicBezTo>
                  <a:cubicBezTo>
                    <a:pt x="6732" y="7829"/>
                    <a:pt x="8658" y="5951"/>
                    <a:pt x="8732" y="3586"/>
                  </a:cubicBezTo>
                  <a:lnTo>
                    <a:pt x="8732" y="0"/>
                  </a:lnTo>
                  <a:cubicBezTo>
                    <a:pt x="8171" y="342"/>
                    <a:pt x="7585" y="610"/>
                    <a:pt x="6976" y="7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9"/>
            <p:cNvSpPr/>
            <p:nvPr/>
          </p:nvSpPr>
          <p:spPr>
            <a:xfrm>
              <a:off x="3505371" y="4248519"/>
              <a:ext cx="34388" cy="266658"/>
            </a:xfrm>
            <a:custGeom>
              <a:avLst/>
              <a:gdLst/>
              <a:ahLst/>
              <a:cxnLst/>
              <a:rect l="l" t="t" r="r" b="b"/>
              <a:pathLst>
                <a:path w="391" h="3049" extrusionOk="0">
                  <a:moveTo>
                    <a:pt x="0" y="195"/>
                  </a:moveTo>
                  <a:cubicBezTo>
                    <a:pt x="0" y="98"/>
                    <a:pt x="98" y="0"/>
                    <a:pt x="195" y="0"/>
                  </a:cubicBezTo>
                  <a:cubicBezTo>
                    <a:pt x="317" y="0"/>
                    <a:pt x="390" y="98"/>
                    <a:pt x="390" y="195"/>
                  </a:cubicBezTo>
                  <a:lnTo>
                    <a:pt x="390" y="1927"/>
                  </a:lnTo>
                  <a:cubicBezTo>
                    <a:pt x="390" y="2025"/>
                    <a:pt x="317" y="2122"/>
                    <a:pt x="195" y="2122"/>
                  </a:cubicBezTo>
                  <a:cubicBezTo>
                    <a:pt x="98" y="2122"/>
                    <a:pt x="0" y="2025"/>
                    <a:pt x="0" y="1927"/>
                  </a:cubicBezTo>
                  <a:close/>
                  <a:moveTo>
                    <a:pt x="0" y="2537"/>
                  </a:moveTo>
                  <a:cubicBezTo>
                    <a:pt x="0" y="2439"/>
                    <a:pt x="98" y="2342"/>
                    <a:pt x="195" y="2342"/>
                  </a:cubicBezTo>
                  <a:cubicBezTo>
                    <a:pt x="317" y="2342"/>
                    <a:pt x="390" y="2439"/>
                    <a:pt x="390" y="2537"/>
                  </a:cubicBezTo>
                  <a:lnTo>
                    <a:pt x="390" y="2854"/>
                  </a:lnTo>
                  <a:cubicBezTo>
                    <a:pt x="390" y="2951"/>
                    <a:pt x="317" y="3049"/>
                    <a:pt x="195" y="3049"/>
                  </a:cubicBezTo>
                  <a:cubicBezTo>
                    <a:pt x="73" y="3049"/>
                    <a:pt x="0" y="2951"/>
                    <a:pt x="0" y="28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9"/>
            <p:cNvSpPr/>
            <p:nvPr/>
          </p:nvSpPr>
          <p:spPr>
            <a:xfrm>
              <a:off x="3202911" y="3533904"/>
              <a:ext cx="371149" cy="633630"/>
            </a:xfrm>
            <a:custGeom>
              <a:avLst/>
              <a:gdLst/>
              <a:ahLst/>
              <a:cxnLst/>
              <a:rect l="l" t="t" r="r" b="b"/>
              <a:pathLst>
                <a:path w="4220" h="7245" extrusionOk="0">
                  <a:moveTo>
                    <a:pt x="3610" y="4635"/>
                  </a:moveTo>
                  <a:lnTo>
                    <a:pt x="3610" y="7001"/>
                  </a:lnTo>
                  <a:cubicBezTo>
                    <a:pt x="3464" y="7098"/>
                    <a:pt x="3317" y="7171"/>
                    <a:pt x="3171" y="7244"/>
                  </a:cubicBezTo>
                  <a:cubicBezTo>
                    <a:pt x="3537" y="7098"/>
                    <a:pt x="3878" y="6903"/>
                    <a:pt x="4220" y="6708"/>
                  </a:cubicBezTo>
                  <a:lnTo>
                    <a:pt x="4220" y="4342"/>
                  </a:lnTo>
                  <a:cubicBezTo>
                    <a:pt x="4195" y="2001"/>
                    <a:pt x="2342" y="74"/>
                    <a:pt x="0" y="1"/>
                  </a:cubicBezTo>
                  <a:lnTo>
                    <a:pt x="0" y="342"/>
                  </a:lnTo>
                  <a:cubicBezTo>
                    <a:pt x="2073" y="732"/>
                    <a:pt x="3586" y="2537"/>
                    <a:pt x="3610" y="463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9"/>
            <p:cNvSpPr/>
            <p:nvPr/>
          </p:nvSpPr>
          <p:spPr>
            <a:xfrm>
              <a:off x="3329471" y="4150392"/>
              <a:ext cx="246788" cy="667738"/>
            </a:xfrm>
            <a:custGeom>
              <a:avLst/>
              <a:gdLst/>
              <a:ahLst/>
              <a:cxnLst/>
              <a:rect l="l" t="t" r="r" b="b"/>
              <a:pathLst>
                <a:path w="2806" h="7635" extrusionOk="0">
                  <a:moveTo>
                    <a:pt x="2781" y="0"/>
                  </a:moveTo>
                  <a:cubicBezTo>
                    <a:pt x="2586" y="122"/>
                    <a:pt x="2366" y="244"/>
                    <a:pt x="2171" y="342"/>
                  </a:cubicBezTo>
                  <a:lnTo>
                    <a:pt x="2171" y="1122"/>
                  </a:lnTo>
                  <a:lnTo>
                    <a:pt x="2195" y="1122"/>
                  </a:lnTo>
                  <a:cubicBezTo>
                    <a:pt x="2317" y="1122"/>
                    <a:pt x="2390" y="1220"/>
                    <a:pt x="2390" y="1317"/>
                  </a:cubicBezTo>
                  <a:lnTo>
                    <a:pt x="2390" y="3049"/>
                  </a:lnTo>
                  <a:cubicBezTo>
                    <a:pt x="2390" y="3147"/>
                    <a:pt x="2317" y="3244"/>
                    <a:pt x="2195" y="3244"/>
                  </a:cubicBezTo>
                  <a:lnTo>
                    <a:pt x="2171" y="3244"/>
                  </a:lnTo>
                  <a:lnTo>
                    <a:pt x="2171" y="3464"/>
                  </a:lnTo>
                  <a:lnTo>
                    <a:pt x="2195" y="3464"/>
                  </a:lnTo>
                  <a:cubicBezTo>
                    <a:pt x="2317" y="3464"/>
                    <a:pt x="2390" y="3561"/>
                    <a:pt x="2390" y="3683"/>
                  </a:cubicBezTo>
                  <a:lnTo>
                    <a:pt x="2390" y="3976"/>
                  </a:lnTo>
                  <a:cubicBezTo>
                    <a:pt x="2390" y="4098"/>
                    <a:pt x="2317" y="4171"/>
                    <a:pt x="2195" y="4171"/>
                  </a:cubicBezTo>
                  <a:lnTo>
                    <a:pt x="2171" y="4171"/>
                  </a:lnTo>
                  <a:cubicBezTo>
                    <a:pt x="2049" y="5610"/>
                    <a:pt x="1244" y="6903"/>
                    <a:pt x="0" y="7634"/>
                  </a:cubicBezTo>
                  <a:cubicBezTo>
                    <a:pt x="1683" y="6976"/>
                    <a:pt x="2781" y="5366"/>
                    <a:pt x="2805" y="3586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9"/>
            <p:cNvSpPr/>
            <p:nvPr/>
          </p:nvSpPr>
          <p:spPr>
            <a:xfrm>
              <a:off x="3138531" y="3728060"/>
              <a:ext cx="111609" cy="373356"/>
            </a:xfrm>
            <a:custGeom>
              <a:avLst/>
              <a:gdLst/>
              <a:ahLst/>
              <a:cxnLst/>
              <a:rect l="l" t="t" r="r" b="b"/>
              <a:pathLst>
                <a:path w="1269" h="4269" extrusionOk="0">
                  <a:moveTo>
                    <a:pt x="879" y="317"/>
                  </a:moveTo>
                  <a:lnTo>
                    <a:pt x="879" y="3049"/>
                  </a:lnTo>
                  <a:cubicBezTo>
                    <a:pt x="879" y="3439"/>
                    <a:pt x="586" y="3732"/>
                    <a:pt x="220" y="3732"/>
                  </a:cubicBezTo>
                  <a:cubicBezTo>
                    <a:pt x="147" y="3732"/>
                    <a:pt x="74" y="3732"/>
                    <a:pt x="1" y="3707"/>
                  </a:cubicBezTo>
                  <a:cubicBezTo>
                    <a:pt x="25" y="3756"/>
                    <a:pt x="74" y="3805"/>
                    <a:pt x="123" y="3854"/>
                  </a:cubicBezTo>
                  <a:cubicBezTo>
                    <a:pt x="537" y="4268"/>
                    <a:pt x="1244" y="3976"/>
                    <a:pt x="1269" y="3366"/>
                  </a:cubicBezTo>
                  <a:lnTo>
                    <a:pt x="1269" y="634"/>
                  </a:lnTo>
                  <a:cubicBezTo>
                    <a:pt x="1269" y="464"/>
                    <a:pt x="1196" y="293"/>
                    <a:pt x="1074" y="147"/>
                  </a:cubicBezTo>
                  <a:cubicBezTo>
                    <a:pt x="976" y="73"/>
                    <a:pt x="903" y="25"/>
                    <a:pt x="805" y="0"/>
                  </a:cubicBezTo>
                  <a:cubicBezTo>
                    <a:pt x="854" y="98"/>
                    <a:pt x="879" y="195"/>
                    <a:pt x="879" y="31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5"/>
          <p:cNvSpPr txBox="1">
            <a:spLocks noGrp="1"/>
          </p:cNvSpPr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What did we ask them?</a:t>
            </a:r>
            <a:endParaRPr sz="2800"/>
          </a:p>
        </p:txBody>
      </p:sp>
      <p:sp>
        <p:nvSpPr>
          <p:cNvPr id="673" name="Google Shape;673;p35"/>
          <p:cNvSpPr/>
          <p:nvPr/>
        </p:nvSpPr>
        <p:spPr>
          <a:xfrm>
            <a:off x="7971700" y="1081625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35"/>
          <p:cNvSpPr/>
          <p:nvPr/>
        </p:nvSpPr>
        <p:spPr>
          <a:xfrm>
            <a:off x="7739360" y="932973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845;p40">
            <a:extLst>
              <a:ext uri="{FF2B5EF4-FFF2-40B4-BE49-F238E27FC236}">
                <a16:creationId xmlns:a16="http://schemas.microsoft.com/office/drawing/2014/main" id="{28C0B82B-9B39-4B30-F4C6-DB9012F6EF84}"/>
              </a:ext>
            </a:extLst>
          </p:cNvPr>
          <p:cNvGrpSpPr/>
          <p:nvPr/>
        </p:nvGrpSpPr>
        <p:grpSpPr>
          <a:xfrm>
            <a:off x="2414939" y="1419926"/>
            <a:ext cx="374894" cy="374894"/>
            <a:chOff x="463701" y="2307675"/>
            <a:chExt cx="502800" cy="502800"/>
          </a:xfrm>
        </p:grpSpPr>
        <p:sp>
          <p:nvSpPr>
            <p:cNvPr id="12" name="Google Shape;846;p40">
              <a:extLst>
                <a:ext uri="{FF2B5EF4-FFF2-40B4-BE49-F238E27FC236}">
                  <a16:creationId xmlns:a16="http://schemas.microsoft.com/office/drawing/2014/main" id="{D0246F19-9AF8-32DC-53F6-32CA28BAD428}"/>
                </a:ext>
              </a:extLst>
            </p:cNvPr>
            <p:cNvSpPr/>
            <p:nvPr/>
          </p:nvSpPr>
          <p:spPr>
            <a:xfrm>
              <a:off x="463701" y="2307675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47;p40">
              <a:extLst>
                <a:ext uri="{FF2B5EF4-FFF2-40B4-BE49-F238E27FC236}">
                  <a16:creationId xmlns:a16="http://schemas.microsoft.com/office/drawing/2014/main" id="{11420809-035C-191E-5B16-30728A5C4FD5}"/>
                </a:ext>
              </a:extLst>
            </p:cNvPr>
            <p:cNvSpPr/>
            <p:nvPr/>
          </p:nvSpPr>
          <p:spPr>
            <a:xfrm>
              <a:off x="545925" y="2446300"/>
              <a:ext cx="338328" cy="225549"/>
            </a:xfrm>
            <a:custGeom>
              <a:avLst/>
              <a:gdLst/>
              <a:ahLst/>
              <a:cxnLst/>
              <a:rect l="l" t="t" r="r" b="b"/>
              <a:pathLst>
                <a:path w="8708" h="5806" extrusionOk="0">
                  <a:moveTo>
                    <a:pt x="757" y="1"/>
                  </a:moveTo>
                  <a:cubicBezTo>
                    <a:pt x="342" y="1"/>
                    <a:pt x="1" y="342"/>
                    <a:pt x="1" y="757"/>
                  </a:cubicBezTo>
                  <a:lnTo>
                    <a:pt x="1" y="5049"/>
                  </a:lnTo>
                  <a:cubicBezTo>
                    <a:pt x="1" y="5464"/>
                    <a:pt x="342" y="5806"/>
                    <a:pt x="757" y="5806"/>
                  </a:cubicBezTo>
                  <a:lnTo>
                    <a:pt x="7952" y="5806"/>
                  </a:lnTo>
                  <a:cubicBezTo>
                    <a:pt x="8366" y="5806"/>
                    <a:pt x="8708" y="5464"/>
                    <a:pt x="8708" y="5049"/>
                  </a:cubicBezTo>
                  <a:lnTo>
                    <a:pt x="8708" y="757"/>
                  </a:lnTo>
                  <a:cubicBezTo>
                    <a:pt x="8708" y="342"/>
                    <a:pt x="8366" y="1"/>
                    <a:pt x="7952" y="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48;p40">
              <a:extLst>
                <a:ext uri="{FF2B5EF4-FFF2-40B4-BE49-F238E27FC236}">
                  <a16:creationId xmlns:a16="http://schemas.microsoft.com/office/drawing/2014/main" id="{21286251-5DCF-CB87-0E84-88DA5D388539}"/>
                </a:ext>
              </a:extLst>
            </p:cNvPr>
            <p:cNvSpPr/>
            <p:nvPr/>
          </p:nvSpPr>
          <p:spPr>
            <a:xfrm>
              <a:off x="555887" y="2446307"/>
              <a:ext cx="318435" cy="106170"/>
            </a:xfrm>
            <a:custGeom>
              <a:avLst/>
              <a:gdLst/>
              <a:ahLst/>
              <a:cxnLst/>
              <a:rect l="l" t="t" r="r" b="b"/>
              <a:pathLst>
                <a:path w="8196" h="2733" extrusionOk="0">
                  <a:moveTo>
                    <a:pt x="1" y="1"/>
                  </a:moveTo>
                  <a:lnTo>
                    <a:pt x="3659" y="2586"/>
                  </a:lnTo>
                  <a:cubicBezTo>
                    <a:pt x="3794" y="2684"/>
                    <a:pt x="3946" y="2733"/>
                    <a:pt x="4098" y="2733"/>
                  </a:cubicBezTo>
                  <a:cubicBezTo>
                    <a:pt x="4251" y="2733"/>
                    <a:pt x="4403" y="2684"/>
                    <a:pt x="4537" y="2586"/>
                  </a:cubicBezTo>
                  <a:lnTo>
                    <a:pt x="8196" y="1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660;p35">
            <a:extLst>
              <a:ext uri="{FF2B5EF4-FFF2-40B4-BE49-F238E27FC236}">
                <a16:creationId xmlns:a16="http://schemas.microsoft.com/office/drawing/2014/main" id="{D0A48F04-2431-6DE8-6022-5CBAA560C38E}"/>
              </a:ext>
            </a:extLst>
          </p:cNvPr>
          <p:cNvSpPr txBox="1">
            <a:spLocks/>
          </p:cNvSpPr>
          <p:nvPr/>
        </p:nvSpPr>
        <p:spPr>
          <a:xfrm>
            <a:off x="1354880" y="2051046"/>
            <a:ext cx="2495012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900"/>
              <a:t>Feedback</a:t>
            </a:r>
            <a:br>
              <a:rPr lang="en-US" sz="1900"/>
            </a:br>
            <a:r>
              <a:rPr lang="en-US" sz="1900"/>
              <a:t>&amp; Reviews</a:t>
            </a:r>
          </a:p>
        </p:txBody>
      </p:sp>
      <p:sp>
        <p:nvSpPr>
          <p:cNvPr id="687" name="TextBox 686">
            <a:extLst>
              <a:ext uri="{FF2B5EF4-FFF2-40B4-BE49-F238E27FC236}">
                <a16:creationId xmlns:a16="http://schemas.microsoft.com/office/drawing/2014/main" id="{7A313F8D-5431-01EF-C050-44B22B0E41BF}"/>
              </a:ext>
            </a:extLst>
          </p:cNvPr>
          <p:cNvSpPr txBox="1"/>
          <p:nvPr/>
        </p:nvSpPr>
        <p:spPr>
          <a:xfrm>
            <a:off x="1264806" y="2556002"/>
            <a:ext cx="2709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>
                <a:latin typeface="Karla" pitchFamily="2" charset="0"/>
                <a:ea typeface="Malgun Gothic" panose="020B0503020000020004" pitchFamily="34" charset="-127"/>
              </a:rPr>
              <a:t>D</a:t>
            </a:r>
            <a:r>
              <a:rPr lang="en-US" sz="1400">
                <a:effectLst/>
                <a:latin typeface="Karla" pitchFamily="2" charset="0"/>
                <a:ea typeface="Malgun Gothic" panose="020B0503020000020004" pitchFamily="34" charset="-127"/>
              </a:rPr>
              <a:t>o you usually leave reviews or feedback on websites?</a:t>
            </a:r>
            <a:endParaRPr lang="en-US">
              <a:latin typeface="Karla" pitchFamily="2" charset="0"/>
            </a:endParaRPr>
          </a:p>
        </p:txBody>
      </p:sp>
      <p:sp>
        <p:nvSpPr>
          <p:cNvPr id="689" name="TextBox 688">
            <a:extLst>
              <a:ext uri="{FF2B5EF4-FFF2-40B4-BE49-F238E27FC236}">
                <a16:creationId xmlns:a16="http://schemas.microsoft.com/office/drawing/2014/main" id="{0C2D7B37-8110-9F36-2CDF-A0D41562F9F1}"/>
              </a:ext>
            </a:extLst>
          </p:cNvPr>
          <p:cNvSpPr txBox="1"/>
          <p:nvPr/>
        </p:nvSpPr>
        <p:spPr>
          <a:xfrm>
            <a:off x="1423346" y="3266213"/>
            <a:ext cx="23830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>
                <a:effectLst/>
                <a:latin typeface="Karla" pitchFamily="2" charset="0"/>
                <a:ea typeface="Malgun Gothic" panose="020B0503020000020004" pitchFamily="34" charset="-127"/>
                <a:cs typeface="Kalinga" panose="020B0502040204020203" pitchFamily="34" charset="0"/>
              </a:rPr>
              <a:t>What would motivate you to share your feedback?</a:t>
            </a:r>
            <a:endParaRPr lang="en-US">
              <a:latin typeface="Karla" pitchFamily="2" charset="0"/>
              <a:cs typeface="Kalinga" panose="020B0502040204020203" pitchFamily="34" charset="0"/>
            </a:endParaRPr>
          </a:p>
        </p:txBody>
      </p:sp>
      <p:sp>
        <p:nvSpPr>
          <p:cNvPr id="691" name="TextBox 690">
            <a:extLst>
              <a:ext uri="{FF2B5EF4-FFF2-40B4-BE49-F238E27FC236}">
                <a16:creationId xmlns:a16="http://schemas.microsoft.com/office/drawing/2014/main" id="{9F9D15E5-4388-E8B9-DB1E-81DC78742E6B}"/>
              </a:ext>
            </a:extLst>
          </p:cNvPr>
          <p:cNvSpPr txBox="1"/>
          <p:nvPr/>
        </p:nvSpPr>
        <p:spPr>
          <a:xfrm>
            <a:off x="597262" y="3968130"/>
            <a:ext cx="4035224" cy="542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400" kern="100">
                <a:effectLst/>
                <a:latin typeface="Karla" pitchFamily="2" charset="0"/>
                <a:ea typeface="Malgun Gothic" panose="020B0503020000020004" pitchFamily="34" charset="-127"/>
                <a:cs typeface="Times New Roman" panose="02020603050405020304" pitchFamily="18" charset="0"/>
              </a:rPr>
              <a:t>Do you find reviews helpful? How can </a:t>
            </a:r>
            <a:r>
              <a:rPr lang="en-US" kern="100">
                <a:latin typeface="Karla" pitchFamily="2" charset="0"/>
                <a:ea typeface="Malgun Gothic" panose="020B0503020000020004" pitchFamily="34" charset="-127"/>
                <a:cs typeface="Times New Roman" panose="02020603050405020304" pitchFamily="18" charset="0"/>
              </a:rPr>
              <a:t>we </a:t>
            </a:r>
            <a:r>
              <a:rPr lang="en-US" sz="1400" kern="100">
                <a:effectLst/>
                <a:latin typeface="Karla" pitchFamily="2" charset="0"/>
                <a:ea typeface="Malgun Gothic" panose="020B0503020000020004" pitchFamily="34" charset="-127"/>
                <a:cs typeface="Times New Roman" panose="02020603050405020304" pitchFamily="18" charset="0"/>
              </a:rPr>
              <a:t>improve the usefulness of reviews ?</a:t>
            </a:r>
          </a:p>
        </p:txBody>
      </p:sp>
      <p:cxnSp>
        <p:nvCxnSpPr>
          <p:cNvPr id="694" name="Google Shape;619;p34">
            <a:extLst>
              <a:ext uri="{FF2B5EF4-FFF2-40B4-BE49-F238E27FC236}">
                <a16:creationId xmlns:a16="http://schemas.microsoft.com/office/drawing/2014/main" id="{58F2E2A4-6F09-5E87-D293-FCA6DA05013F}"/>
              </a:ext>
            </a:extLst>
          </p:cNvPr>
          <p:cNvCxnSpPr>
            <a:cxnSpLocks/>
          </p:cNvCxnSpPr>
          <p:nvPr/>
        </p:nvCxnSpPr>
        <p:spPr>
          <a:xfrm>
            <a:off x="485647" y="3191773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9" name="Google Shape;619;p34">
            <a:extLst>
              <a:ext uri="{FF2B5EF4-FFF2-40B4-BE49-F238E27FC236}">
                <a16:creationId xmlns:a16="http://schemas.microsoft.com/office/drawing/2014/main" id="{08953FEC-87DF-B696-9528-8B959EE2B531}"/>
              </a:ext>
            </a:extLst>
          </p:cNvPr>
          <p:cNvCxnSpPr>
            <a:cxnSpLocks/>
          </p:cNvCxnSpPr>
          <p:nvPr/>
        </p:nvCxnSpPr>
        <p:spPr>
          <a:xfrm>
            <a:off x="485647" y="3857924"/>
            <a:ext cx="4236945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" name="Google Shape;1352;p53">
            <a:extLst>
              <a:ext uri="{FF2B5EF4-FFF2-40B4-BE49-F238E27FC236}">
                <a16:creationId xmlns:a16="http://schemas.microsoft.com/office/drawing/2014/main" id="{452F3A7B-F1F5-AC0B-98AC-F9438A10C1D5}"/>
              </a:ext>
            </a:extLst>
          </p:cNvPr>
          <p:cNvGrpSpPr/>
          <p:nvPr/>
        </p:nvGrpSpPr>
        <p:grpSpPr>
          <a:xfrm>
            <a:off x="6427038" y="1435584"/>
            <a:ext cx="374894" cy="374894"/>
            <a:chOff x="5527763" y="4002275"/>
            <a:chExt cx="502903" cy="502903"/>
          </a:xfrm>
        </p:grpSpPr>
        <p:sp>
          <p:nvSpPr>
            <p:cNvPr id="7" name="Google Shape;1353;p53">
              <a:extLst>
                <a:ext uri="{FF2B5EF4-FFF2-40B4-BE49-F238E27FC236}">
                  <a16:creationId xmlns:a16="http://schemas.microsoft.com/office/drawing/2014/main" id="{BFC22993-E699-C483-7F78-0AA613477498}"/>
                </a:ext>
              </a:extLst>
            </p:cNvPr>
            <p:cNvSpPr/>
            <p:nvPr/>
          </p:nvSpPr>
          <p:spPr>
            <a:xfrm>
              <a:off x="5527763" y="4002275"/>
              <a:ext cx="502903" cy="502903"/>
            </a:xfrm>
            <a:custGeom>
              <a:avLst/>
              <a:gdLst/>
              <a:ahLst/>
              <a:cxnLst/>
              <a:rect l="l" t="t" r="r" b="b"/>
              <a:pathLst>
                <a:path w="14708" h="14708" extrusionOk="0">
                  <a:moveTo>
                    <a:pt x="2123" y="0"/>
                  </a:moveTo>
                  <a:cubicBezTo>
                    <a:pt x="952" y="0"/>
                    <a:pt x="1" y="951"/>
                    <a:pt x="1" y="2122"/>
                  </a:cubicBezTo>
                  <a:lnTo>
                    <a:pt x="1" y="12585"/>
                  </a:lnTo>
                  <a:cubicBezTo>
                    <a:pt x="1" y="13780"/>
                    <a:pt x="952" y="14707"/>
                    <a:pt x="2123" y="14707"/>
                  </a:cubicBezTo>
                  <a:lnTo>
                    <a:pt x="12586" y="14707"/>
                  </a:lnTo>
                  <a:cubicBezTo>
                    <a:pt x="13756" y="14707"/>
                    <a:pt x="14708" y="13780"/>
                    <a:pt x="14708" y="12585"/>
                  </a:cubicBezTo>
                  <a:lnTo>
                    <a:pt x="14708" y="2122"/>
                  </a:lnTo>
                  <a:cubicBezTo>
                    <a:pt x="14708" y="951"/>
                    <a:pt x="13756" y="0"/>
                    <a:pt x="12586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54;p53">
              <a:extLst>
                <a:ext uri="{FF2B5EF4-FFF2-40B4-BE49-F238E27FC236}">
                  <a16:creationId xmlns:a16="http://schemas.microsoft.com/office/drawing/2014/main" id="{2617425A-9EC4-2A1C-E135-1C479A4CE205}"/>
                </a:ext>
              </a:extLst>
            </p:cNvPr>
            <p:cNvSpPr/>
            <p:nvPr/>
          </p:nvSpPr>
          <p:spPr>
            <a:xfrm>
              <a:off x="5619196" y="4093708"/>
              <a:ext cx="320037" cy="320038"/>
            </a:xfrm>
            <a:custGeom>
              <a:avLst/>
              <a:gdLst/>
              <a:ahLst/>
              <a:cxnLst/>
              <a:rect l="l" t="t" r="r" b="b"/>
              <a:pathLst>
                <a:path w="4805" h="4610" extrusionOk="0">
                  <a:moveTo>
                    <a:pt x="3537" y="0"/>
                  </a:moveTo>
                  <a:lnTo>
                    <a:pt x="1707" y="2415"/>
                  </a:lnTo>
                  <a:lnTo>
                    <a:pt x="927" y="1878"/>
                  </a:lnTo>
                  <a:lnTo>
                    <a:pt x="0" y="3171"/>
                  </a:lnTo>
                  <a:lnTo>
                    <a:pt x="2049" y="4610"/>
                  </a:lnTo>
                  <a:lnTo>
                    <a:pt x="4805" y="976"/>
                  </a:lnTo>
                  <a:lnTo>
                    <a:pt x="3537" y="0"/>
                  </a:lnTo>
                  <a:close/>
                </a:path>
              </a:pathLst>
            </a:cu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660;p35">
            <a:extLst>
              <a:ext uri="{FF2B5EF4-FFF2-40B4-BE49-F238E27FC236}">
                <a16:creationId xmlns:a16="http://schemas.microsoft.com/office/drawing/2014/main" id="{F91868C2-1570-6A81-538A-A8D9FFBA69B4}"/>
              </a:ext>
            </a:extLst>
          </p:cNvPr>
          <p:cNvSpPr txBox="1">
            <a:spLocks/>
          </p:cNvSpPr>
          <p:nvPr/>
        </p:nvSpPr>
        <p:spPr>
          <a:xfrm>
            <a:off x="5269829" y="2138198"/>
            <a:ext cx="3064206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900"/>
              <a:t>Specifics Features &amp; Usability</a:t>
            </a:r>
          </a:p>
        </p:txBody>
      </p:sp>
      <p:cxnSp>
        <p:nvCxnSpPr>
          <p:cNvPr id="18" name="Google Shape;705;p36">
            <a:extLst>
              <a:ext uri="{FF2B5EF4-FFF2-40B4-BE49-F238E27FC236}">
                <a16:creationId xmlns:a16="http://schemas.microsoft.com/office/drawing/2014/main" id="{30E1A4D1-64C5-35C2-654C-9354EA8FC037}"/>
              </a:ext>
            </a:extLst>
          </p:cNvPr>
          <p:cNvCxnSpPr>
            <a:cxnSpLocks/>
          </p:cNvCxnSpPr>
          <p:nvPr/>
        </p:nvCxnSpPr>
        <p:spPr>
          <a:xfrm>
            <a:off x="4714779" y="1268978"/>
            <a:ext cx="15627" cy="331508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7BE646C-7E58-FD66-8B74-B2B6E29F58AA}"/>
              </a:ext>
            </a:extLst>
          </p:cNvPr>
          <p:cNvSpPr txBox="1"/>
          <p:nvPr/>
        </p:nvSpPr>
        <p:spPr>
          <a:xfrm>
            <a:off x="5016588" y="2571750"/>
            <a:ext cx="3191237" cy="5422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400" kern="100">
                <a:effectLst/>
                <a:latin typeface="Karla" pitchFamily="2" charset="0"/>
                <a:ea typeface="Malgun Gothic" panose="020B0503020000020004" pitchFamily="34" charset="-127"/>
                <a:cs typeface="Times New Roman" panose="02020603050405020304" pitchFamily="18" charset="0"/>
              </a:rPr>
              <a:t>Your experience in </a:t>
            </a:r>
            <a:r>
              <a:rPr lang="en-US" kern="100">
                <a:latin typeface="Karla" pitchFamily="2" charset="0"/>
                <a:ea typeface="Malgun Gothic" panose="020B0503020000020004" pitchFamily="34" charset="-127"/>
                <a:cs typeface="Times New Roman" panose="02020603050405020304" pitchFamily="18" charset="0"/>
              </a:rPr>
              <a:t>using </a:t>
            </a:r>
            <a:r>
              <a:rPr lang="en-US" sz="1400" kern="100">
                <a:effectLst/>
                <a:latin typeface="Karla" pitchFamily="2" charset="0"/>
                <a:ea typeface="Malgun Gothic" panose="020B0503020000020004" pitchFamily="34" charset="-127"/>
                <a:cs typeface="Times New Roman" panose="02020603050405020304" pitchFamily="18" charset="0"/>
              </a:rPr>
              <a:t>product comparison features on the website?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BABD7DA-7395-1728-0412-812856C77F8C}"/>
              </a:ext>
            </a:extLst>
          </p:cNvPr>
          <p:cNvSpPr txBox="1"/>
          <p:nvPr/>
        </p:nvSpPr>
        <p:spPr>
          <a:xfrm>
            <a:off x="4924576" y="3270642"/>
            <a:ext cx="33752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>
                <a:effectLst/>
                <a:latin typeface="Karla" pitchFamily="2" charset="0"/>
                <a:ea typeface="Malgun Gothic" panose="020B0503020000020004" pitchFamily="34" charset="-127"/>
              </a:rPr>
              <a:t>Have you encountered any issues or frustrations while navigating the site? </a:t>
            </a:r>
            <a:endParaRPr lang="en-US">
              <a:latin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573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45"/>
          <p:cNvSpPr txBox="1">
            <a:spLocks noGrp="1"/>
          </p:cNvSpPr>
          <p:nvPr>
            <p:ph type="title"/>
          </p:nvPr>
        </p:nvSpPr>
        <p:spPr>
          <a:xfrm>
            <a:off x="1828800" y="1307100"/>
            <a:ext cx="5486400" cy="27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And how they answered…?</a:t>
            </a:r>
            <a:endParaRPr sz="4000"/>
          </a:p>
        </p:txBody>
      </p:sp>
      <p:grpSp>
        <p:nvGrpSpPr>
          <p:cNvPr id="984" name="Google Shape;984;p45"/>
          <p:cNvGrpSpPr/>
          <p:nvPr/>
        </p:nvGrpSpPr>
        <p:grpSpPr>
          <a:xfrm>
            <a:off x="463700" y="3419112"/>
            <a:ext cx="502800" cy="502800"/>
            <a:chOff x="7014301" y="2017350"/>
            <a:chExt cx="502800" cy="502800"/>
          </a:xfrm>
        </p:grpSpPr>
        <p:sp>
          <p:nvSpPr>
            <p:cNvPr id="985" name="Google Shape;985;p45"/>
            <p:cNvSpPr/>
            <p:nvPr/>
          </p:nvSpPr>
          <p:spPr>
            <a:xfrm>
              <a:off x="7014301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5"/>
            <p:cNvSpPr/>
            <p:nvPr/>
          </p:nvSpPr>
          <p:spPr>
            <a:xfrm>
              <a:off x="7095012" y="2108734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45"/>
          <p:cNvGrpSpPr/>
          <p:nvPr/>
        </p:nvGrpSpPr>
        <p:grpSpPr>
          <a:xfrm>
            <a:off x="274188" y="891658"/>
            <a:ext cx="1827475" cy="1051350"/>
            <a:chOff x="136938" y="1799258"/>
            <a:chExt cx="1827475" cy="1051350"/>
          </a:xfrm>
        </p:grpSpPr>
        <p:grpSp>
          <p:nvGrpSpPr>
            <p:cNvPr id="988" name="Google Shape;988;p45"/>
            <p:cNvGrpSpPr/>
            <p:nvPr/>
          </p:nvGrpSpPr>
          <p:grpSpPr>
            <a:xfrm>
              <a:off x="136938" y="1799258"/>
              <a:ext cx="1827475" cy="1051350"/>
              <a:chOff x="274188" y="1278048"/>
              <a:chExt cx="1827475" cy="1051350"/>
            </a:xfrm>
          </p:grpSpPr>
          <p:sp>
            <p:nvSpPr>
              <p:cNvPr id="989" name="Google Shape;989;p45"/>
              <p:cNvSpPr/>
              <p:nvPr/>
            </p:nvSpPr>
            <p:spPr>
              <a:xfrm>
                <a:off x="364363" y="1369398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0" name="Google Shape;990;p45"/>
              <p:cNvGrpSpPr/>
              <p:nvPr/>
            </p:nvGrpSpPr>
            <p:grpSpPr>
              <a:xfrm>
                <a:off x="274188" y="1278048"/>
                <a:ext cx="1737300" cy="960000"/>
                <a:chOff x="7146475" y="2190661"/>
                <a:chExt cx="1737300" cy="960000"/>
              </a:xfrm>
            </p:grpSpPr>
            <p:sp>
              <p:nvSpPr>
                <p:cNvPr id="991" name="Google Shape;991;p45"/>
                <p:cNvSpPr/>
                <p:nvPr/>
              </p:nvSpPr>
              <p:spPr>
                <a:xfrm>
                  <a:off x="7146475" y="2190661"/>
                  <a:ext cx="1737300" cy="9600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92" name="Google Shape;992;p45"/>
                <p:cNvCxnSpPr/>
                <p:nvPr/>
              </p:nvCxnSpPr>
              <p:spPr>
                <a:xfrm>
                  <a:off x="7151600" y="2373361"/>
                  <a:ext cx="17247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93" name="Google Shape;993;p45"/>
            <p:cNvGrpSpPr/>
            <p:nvPr/>
          </p:nvGrpSpPr>
          <p:grpSpPr>
            <a:xfrm>
              <a:off x="516820" y="2120752"/>
              <a:ext cx="984259" cy="497716"/>
              <a:chOff x="516820" y="2059368"/>
              <a:chExt cx="984259" cy="497716"/>
            </a:xfrm>
          </p:grpSpPr>
          <p:sp>
            <p:nvSpPr>
              <p:cNvPr id="994" name="Google Shape;994;p45"/>
              <p:cNvSpPr/>
              <p:nvPr/>
            </p:nvSpPr>
            <p:spPr>
              <a:xfrm>
                <a:off x="516820" y="2208443"/>
                <a:ext cx="984259" cy="62394"/>
              </a:xfrm>
              <a:custGeom>
                <a:avLst/>
                <a:gdLst/>
                <a:ahLst/>
                <a:cxnLst/>
                <a:rect l="l" t="t" r="r" b="b"/>
                <a:pathLst>
                  <a:path w="25415" h="1611" extrusionOk="0">
                    <a:moveTo>
                      <a:pt x="1001" y="1"/>
                    </a:moveTo>
                    <a:cubicBezTo>
                      <a:pt x="1" y="50"/>
                      <a:pt x="1" y="1537"/>
                      <a:pt x="1001" y="1611"/>
                    </a:cubicBezTo>
                    <a:lnTo>
                      <a:pt x="24415" y="1611"/>
                    </a:lnTo>
                    <a:cubicBezTo>
                      <a:pt x="25415" y="1537"/>
                      <a:pt x="25415" y="50"/>
                      <a:pt x="24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5" name="Google Shape;995;p45"/>
              <p:cNvGrpSpPr/>
              <p:nvPr/>
            </p:nvGrpSpPr>
            <p:grpSpPr>
              <a:xfrm>
                <a:off x="704319" y="2347322"/>
                <a:ext cx="609261" cy="209762"/>
                <a:chOff x="704319" y="2343647"/>
                <a:chExt cx="609261" cy="209762"/>
              </a:xfrm>
            </p:grpSpPr>
            <p:sp>
              <p:nvSpPr>
                <p:cNvPr id="996" name="Google Shape;996;p45"/>
                <p:cNvSpPr/>
                <p:nvPr/>
              </p:nvSpPr>
              <p:spPr>
                <a:xfrm>
                  <a:off x="704319" y="2343647"/>
                  <a:ext cx="609261" cy="209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32" h="5416" extrusionOk="0">
                      <a:moveTo>
                        <a:pt x="2708" y="0"/>
                      </a:moveTo>
                      <a:cubicBezTo>
                        <a:pt x="1220" y="0"/>
                        <a:pt x="0" y="1220"/>
                        <a:pt x="0" y="2707"/>
                      </a:cubicBezTo>
                      <a:cubicBezTo>
                        <a:pt x="0" y="4220"/>
                        <a:pt x="1220" y="5415"/>
                        <a:pt x="2708" y="5415"/>
                      </a:cubicBezTo>
                      <a:lnTo>
                        <a:pt x="13024" y="5415"/>
                      </a:lnTo>
                      <a:cubicBezTo>
                        <a:pt x="13039" y="5415"/>
                        <a:pt x="13054" y="5415"/>
                        <a:pt x="13068" y="5415"/>
                      </a:cubicBezTo>
                      <a:cubicBezTo>
                        <a:pt x="14536" y="5415"/>
                        <a:pt x="15732" y="4205"/>
                        <a:pt x="15732" y="2707"/>
                      </a:cubicBezTo>
                      <a:cubicBezTo>
                        <a:pt x="15732" y="1220"/>
                        <a:pt x="14512" y="0"/>
                        <a:pt x="13024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45"/>
                <p:cNvSpPr/>
                <p:nvPr/>
              </p:nvSpPr>
              <p:spPr>
                <a:xfrm>
                  <a:off x="862521" y="2424860"/>
                  <a:ext cx="292857" cy="472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2" h="1221" extrusionOk="0">
                      <a:moveTo>
                        <a:pt x="806" y="1"/>
                      </a:moveTo>
                      <a:cubicBezTo>
                        <a:pt x="1" y="1"/>
                        <a:pt x="1" y="1220"/>
                        <a:pt x="806" y="1220"/>
                      </a:cubicBezTo>
                      <a:lnTo>
                        <a:pt x="6757" y="1220"/>
                      </a:lnTo>
                      <a:cubicBezTo>
                        <a:pt x="7562" y="1220"/>
                        <a:pt x="7562" y="1"/>
                        <a:pt x="675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98" name="Google Shape;998;p45"/>
              <p:cNvSpPr/>
              <p:nvPr/>
            </p:nvSpPr>
            <p:spPr>
              <a:xfrm>
                <a:off x="516820" y="2059368"/>
                <a:ext cx="984259" cy="62394"/>
              </a:xfrm>
              <a:custGeom>
                <a:avLst/>
                <a:gdLst/>
                <a:ahLst/>
                <a:cxnLst/>
                <a:rect l="l" t="t" r="r" b="b"/>
                <a:pathLst>
                  <a:path w="25415" h="1611" extrusionOk="0">
                    <a:moveTo>
                      <a:pt x="1001" y="1"/>
                    </a:moveTo>
                    <a:cubicBezTo>
                      <a:pt x="1" y="50"/>
                      <a:pt x="1" y="1537"/>
                      <a:pt x="1001" y="1611"/>
                    </a:cubicBezTo>
                    <a:lnTo>
                      <a:pt x="24415" y="1611"/>
                    </a:lnTo>
                    <a:cubicBezTo>
                      <a:pt x="25415" y="1537"/>
                      <a:pt x="25415" y="50"/>
                      <a:pt x="24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99" name="Google Shape;999;p45"/>
          <p:cNvSpPr/>
          <p:nvPr/>
        </p:nvSpPr>
        <p:spPr>
          <a:xfrm>
            <a:off x="1646925" y="3966700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45"/>
          <p:cNvSpPr/>
          <p:nvPr/>
        </p:nvSpPr>
        <p:spPr>
          <a:xfrm>
            <a:off x="7031613" y="4058207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45"/>
          <p:cNvSpPr/>
          <p:nvPr/>
        </p:nvSpPr>
        <p:spPr>
          <a:xfrm>
            <a:off x="6799273" y="3909555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" name="Google Shape;1002;p45"/>
          <p:cNvGrpSpPr/>
          <p:nvPr/>
        </p:nvGrpSpPr>
        <p:grpSpPr>
          <a:xfrm>
            <a:off x="463651" y="4104919"/>
            <a:ext cx="502899" cy="502899"/>
            <a:chOff x="858700" y="1967475"/>
            <a:chExt cx="605100" cy="605100"/>
          </a:xfrm>
        </p:grpSpPr>
        <p:sp>
          <p:nvSpPr>
            <p:cNvPr id="1003" name="Google Shape;1003;p45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" name="Google Shape;1005;p45"/>
          <p:cNvGrpSpPr/>
          <p:nvPr/>
        </p:nvGrpSpPr>
        <p:grpSpPr>
          <a:xfrm>
            <a:off x="404600" y="2673613"/>
            <a:ext cx="621000" cy="621000"/>
            <a:chOff x="416300" y="4058211"/>
            <a:chExt cx="621000" cy="621000"/>
          </a:xfrm>
        </p:grpSpPr>
        <p:sp>
          <p:nvSpPr>
            <p:cNvPr id="1006" name="Google Shape;1006;p45"/>
            <p:cNvSpPr/>
            <p:nvPr/>
          </p:nvSpPr>
          <p:spPr>
            <a:xfrm>
              <a:off x="475400" y="4117311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5"/>
            <p:cNvSpPr/>
            <p:nvPr/>
          </p:nvSpPr>
          <p:spPr>
            <a:xfrm rot="2700000">
              <a:off x="507243" y="4149154"/>
              <a:ext cx="439113" cy="439113"/>
            </a:xfrm>
            <a:prstGeom prst="plus">
              <a:avLst>
                <a:gd name="adj" fmla="val 42536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619;p34">
            <a:extLst>
              <a:ext uri="{FF2B5EF4-FFF2-40B4-BE49-F238E27FC236}">
                <a16:creationId xmlns:a16="http://schemas.microsoft.com/office/drawing/2014/main" id="{263429FA-D7E1-3AC6-B8EE-24EA3753ACFD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619;p34">
            <a:extLst>
              <a:ext uri="{FF2B5EF4-FFF2-40B4-BE49-F238E27FC236}">
                <a16:creationId xmlns:a16="http://schemas.microsoft.com/office/drawing/2014/main" id="{6A1644BA-338C-760B-E197-5FDED0FC5EA0}"/>
              </a:ext>
            </a:extLst>
          </p:cNvPr>
          <p:cNvCxnSpPr>
            <a:cxnSpLocks/>
          </p:cNvCxnSpPr>
          <p:nvPr/>
        </p:nvCxnSpPr>
        <p:spPr>
          <a:xfrm flipV="1">
            <a:off x="4574427" y="319668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E616C0-1B82-F878-56D3-BFE4D1301003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66E0BE-A00B-5E3D-900D-51E818D2F00C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7F4624-925D-261A-1C8B-A6A952AB97C4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0904A0-9341-29B5-35D5-13C2BEA349C0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5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CCE1404-B6A2-0024-08E1-9B17ECE673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1218191" y="377742"/>
            <a:ext cx="811271" cy="785311"/>
          </a:xfrm>
          <a:prstGeom prst="rect">
            <a:avLst/>
          </a:prstGeom>
        </p:spPr>
      </p:pic>
      <p:pic>
        <p:nvPicPr>
          <p:cNvPr id="6" name="Picture 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84DB127-F2F2-2E15-6FB5-E4AB533B60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993" t="12329" r="9041" b="53007"/>
          <a:stretch/>
        </p:blipFill>
        <p:spPr>
          <a:xfrm>
            <a:off x="1207940" y="1361092"/>
            <a:ext cx="764007" cy="697578"/>
          </a:xfrm>
          <a:prstGeom prst="rect">
            <a:avLst/>
          </a:prstGeom>
        </p:spPr>
      </p:pic>
      <p:pic>
        <p:nvPicPr>
          <p:cNvPr id="8" name="Picture 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6781D86-4AF3-4911-5625-4811382E51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2336278" y="363664"/>
            <a:ext cx="764007" cy="697578"/>
          </a:xfrm>
          <a:prstGeom prst="rect">
            <a:avLst/>
          </a:prstGeom>
        </p:spPr>
      </p:pic>
      <p:pic>
        <p:nvPicPr>
          <p:cNvPr id="11" name="Picture 1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3C417C7-DAC3-976D-0A58-D7DF1C4DFE5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2427652" y="1365005"/>
            <a:ext cx="859622" cy="78487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E62291-6CA8-3FFC-19B9-73469EC16B55}"/>
              </a:ext>
            </a:extLst>
          </p:cNvPr>
          <p:cNvSpPr txBox="1"/>
          <p:nvPr/>
        </p:nvSpPr>
        <p:spPr>
          <a:xfrm>
            <a:off x="2413020" y="445689"/>
            <a:ext cx="640001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"I won’t leave bad review, but I would talk about it"</a:t>
            </a:r>
            <a:endParaRPr lang="vi-V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C3DCBD-1D14-47D1-D55B-51F06367EC42}"/>
              </a:ext>
            </a:extLst>
          </p:cNvPr>
          <p:cNvSpPr txBox="1"/>
          <p:nvPr/>
        </p:nvSpPr>
        <p:spPr>
          <a:xfrm>
            <a:off x="1241274" y="1415781"/>
            <a:ext cx="700448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"I want to be consulted in real time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9CF08-CE06-12A3-8FEB-0CD49E22E74C}"/>
              </a:ext>
            </a:extLst>
          </p:cNvPr>
          <p:cNvSpPr txBox="1"/>
          <p:nvPr/>
        </p:nvSpPr>
        <p:spPr>
          <a:xfrm>
            <a:off x="2491720" y="1449763"/>
            <a:ext cx="779324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"I like the review about the delivery, time, comparing buying offline and online"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DF6720-FB2A-DD39-2957-B41E2E0F56E7}"/>
              </a:ext>
            </a:extLst>
          </p:cNvPr>
          <p:cNvSpPr txBox="1"/>
          <p:nvPr/>
        </p:nvSpPr>
        <p:spPr>
          <a:xfrm>
            <a:off x="1218191" y="441783"/>
            <a:ext cx="750823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"Online shopping often has poor insurance policy"</a:t>
            </a:r>
            <a:endParaRPr lang="vi-VN">
              <a:ea typeface="Malgun Gothic"/>
            </a:endParaRPr>
          </a:p>
        </p:txBody>
      </p:sp>
      <p:pic>
        <p:nvPicPr>
          <p:cNvPr id="26" name="Picture 2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E9FC414-4EE9-4EFF-9116-4760BAF5ED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1886874" y="3810448"/>
            <a:ext cx="807519" cy="737307"/>
          </a:xfrm>
          <a:prstGeom prst="rect">
            <a:avLst/>
          </a:prstGeom>
        </p:spPr>
      </p:pic>
      <p:pic>
        <p:nvPicPr>
          <p:cNvPr id="29" name="Picture 2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ED448E1-0108-C29B-2510-3E15C8EA8D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2946425" y="2801427"/>
            <a:ext cx="764007" cy="697578"/>
          </a:xfrm>
          <a:prstGeom prst="rect">
            <a:avLst/>
          </a:prstGeom>
        </p:spPr>
      </p:pic>
      <p:sp>
        <p:nvSpPr>
          <p:cNvPr id="1024" name="TextBox 1023">
            <a:extLst>
              <a:ext uri="{FF2B5EF4-FFF2-40B4-BE49-F238E27FC236}">
                <a16:creationId xmlns:a16="http://schemas.microsoft.com/office/drawing/2014/main" id="{16C5EE98-C067-3C54-B240-E5BBCC1CE360}"/>
              </a:ext>
            </a:extLst>
          </p:cNvPr>
          <p:cNvSpPr txBox="1"/>
          <p:nvPr/>
        </p:nvSpPr>
        <p:spPr>
          <a:xfrm>
            <a:off x="2978706" y="2861874"/>
            <a:ext cx="701508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ea typeface="Malgun Gothic"/>
              </a:rPr>
              <a:t>Offline shopping to experience at the shop with more reliability.</a:t>
            </a:r>
            <a:endParaRPr lang="vi-VN">
              <a:ea typeface="Malgun Gothic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61136BF7-11B5-3767-94F0-0D2B18884FA4}"/>
              </a:ext>
            </a:extLst>
          </p:cNvPr>
          <p:cNvSpPr txBox="1"/>
          <p:nvPr/>
        </p:nvSpPr>
        <p:spPr>
          <a:xfrm>
            <a:off x="1876394" y="3898582"/>
            <a:ext cx="807520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Trying out shopping online ass a friend recommended</a:t>
            </a:r>
            <a:endParaRPr lang="vi-VN"/>
          </a:p>
        </p:txBody>
      </p:sp>
      <p:pic>
        <p:nvPicPr>
          <p:cNvPr id="1031" name="Picture 10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AFCB67E-CEF3-B908-9D78-EE379777B8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24" t="51289" r="49610" b="14047"/>
          <a:stretch/>
        </p:blipFill>
        <p:spPr>
          <a:xfrm>
            <a:off x="760164" y="3119271"/>
            <a:ext cx="807518" cy="737306"/>
          </a:xfrm>
          <a:prstGeom prst="rect">
            <a:avLst/>
          </a:prstGeom>
        </p:spPr>
      </p:pic>
      <p:sp>
        <p:nvSpPr>
          <p:cNvPr id="1034" name="TextBox 1033">
            <a:extLst>
              <a:ext uri="{FF2B5EF4-FFF2-40B4-BE49-F238E27FC236}">
                <a16:creationId xmlns:a16="http://schemas.microsoft.com/office/drawing/2014/main" id="{8C14CFDD-598A-C243-6B33-24805281B3D2}"/>
              </a:ext>
            </a:extLst>
          </p:cNvPr>
          <p:cNvSpPr txBox="1"/>
          <p:nvPr/>
        </p:nvSpPr>
        <p:spPr>
          <a:xfrm>
            <a:off x="792982" y="3214455"/>
            <a:ext cx="734740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Being careful about pricing and comparison</a:t>
            </a:r>
          </a:p>
        </p:txBody>
      </p:sp>
      <p:pic>
        <p:nvPicPr>
          <p:cNvPr id="1036" name="Picture 103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C9578B3-4C69-5047-FEA2-8119257E35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6987121" y="725947"/>
            <a:ext cx="764007" cy="697578"/>
          </a:xfrm>
          <a:prstGeom prst="rect">
            <a:avLst/>
          </a:prstGeom>
        </p:spPr>
      </p:pic>
      <p:pic>
        <p:nvPicPr>
          <p:cNvPr id="1039" name="Picture 103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C3F99ED-4166-310F-4681-D96F3BB4B4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5459944" y="574549"/>
            <a:ext cx="764007" cy="697578"/>
          </a:xfrm>
          <a:prstGeom prst="rect">
            <a:avLst/>
          </a:prstGeom>
        </p:spPr>
      </p:pic>
      <p:pic>
        <p:nvPicPr>
          <p:cNvPr id="1040" name="Picture 103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D5044DC-66C8-1CEA-768B-2C55EC7BE4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894" t="51911" r="50224" b="9632"/>
          <a:stretch/>
        </p:blipFill>
        <p:spPr>
          <a:xfrm>
            <a:off x="5986903" y="1527455"/>
            <a:ext cx="722092" cy="773906"/>
          </a:xfrm>
          <a:prstGeom prst="rect">
            <a:avLst/>
          </a:prstGeom>
        </p:spPr>
      </p:pic>
      <p:sp>
        <p:nvSpPr>
          <p:cNvPr id="1042" name="TextBox 1041">
            <a:extLst>
              <a:ext uri="{FF2B5EF4-FFF2-40B4-BE49-F238E27FC236}">
                <a16:creationId xmlns:a16="http://schemas.microsoft.com/office/drawing/2014/main" id="{427F2737-79B7-603F-D08B-CBEAC2033E2C}"/>
              </a:ext>
            </a:extLst>
          </p:cNvPr>
          <p:cNvSpPr txBox="1"/>
          <p:nvPr/>
        </p:nvSpPr>
        <p:spPr>
          <a:xfrm>
            <a:off x="5491057" y="693773"/>
            <a:ext cx="615761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"I like the simple, minimalistic designs"</a:t>
            </a:r>
            <a:endParaRPr lang="vi-VN"/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0622B21F-7963-7BA2-58AE-D4FB45EA5158}"/>
              </a:ext>
            </a:extLst>
          </p:cNvPr>
          <p:cNvSpPr txBox="1"/>
          <p:nvPr/>
        </p:nvSpPr>
        <p:spPr>
          <a:xfrm>
            <a:off x="5966012" y="1626171"/>
            <a:ext cx="749636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A separate section for recommendation would be nice</a:t>
            </a:r>
            <a:endParaRPr lang="vi-VN">
              <a:ea typeface="Malgun Gothic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0FD2B585-7F5D-FBBA-61DF-F789254D7394}"/>
              </a:ext>
            </a:extLst>
          </p:cNvPr>
          <p:cNvSpPr txBox="1"/>
          <p:nvPr/>
        </p:nvSpPr>
        <p:spPr>
          <a:xfrm>
            <a:off x="7050679" y="789987"/>
            <a:ext cx="640001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"Too many tabs were opened when using filters"</a:t>
            </a:r>
            <a:endParaRPr lang="vi-VN">
              <a:ea typeface="Malgun Gothic"/>
            </a:endParaRPr>
          </a:p>
        </p:txBody>
      </p:sp>
      <p:pic>
        <p:nvPicPr>
          <p:cNvPr id="1048" name="Picture 104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047851CF-4D0E-23D4-7056-3353ACC190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7814686" y="248747"/>
            <a:ext cx="764007" cy="697578"/>
          </a:xfrm>
          <a:prstGeom prst="rect">
            <a:avLst/>
          </a:prstGeom>
        </p:spPr>
      </p:pic>
      <p:sp>
        <p:nvSpPr>
          <p:cNvPr id="1049" name="TextBox 1048">
            <a:extLst>
              <a:ext uri="{FF2B5EF4-FFF2-40B4-BE49-F238E27FC236}">
                <a16:creationId xmlns:a16="http://schemas.microsoft.com/office/drawing/2014/main" id="{9FF42CCB-45B5-7299-52D3-89EE6D10ADC3}"/>
              </a:ext>
            </a:extLst>
          </p:cNvPr>
          <p:cNvSpPr txBox="1"/>
          <p:nvPr/>
        </p:nvSpPr>
        <p:spPr>
          <a:xfrm>
            <a:off x="7811304" y="323339"/>
            <a:ext cx="764007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"Sometime the pricing filter is confusing"</a:t>
            </a:r>
          </a:p>
        </p:txBody>
      </p:sp>
      <p:pic>
        <p:nvPicPr>
          <p:cNvPr id="1050" name="Picture 104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22C487C-200F-8F74-D6C6-955C5B4715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6686042" y="3032342"/>
            <a:ext cx="807519" cy="737307"/>
          </a:xfrm>
          <a:prstGeom prst="rect">
            <a:avLst/>
          </a:prstGeom>
        </p:spPr>
      </p:pic>
      <p:pic>
        <p:nvPicPr>
          <p:cNvPr id="1051" name="Picture 105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9769609-D981-6177-E6A2-33BE68720C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24" t="51289" r="49610" b="14047"/>
          <a:stretch/>
        </p:blipFill>
        <p:spPr>
          <a:xfrm>
            <a:off x="5249978" y="3860050"/>
            <a:ext cx="764007" cy="697578"/>
          </a:xfrm>
          <a:prstGeom prst="rect">
            <a:avLst/>
          </a:prstGeom>
        </p:spPr>
      </p:pic>
      <p:pic>
        <p:nvPicPr>
          <p:cNvPr id="1052" name="Picture 105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58DBBC7-D7B5-1AE9-BF96-5E4BA4570C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7655786" y="2619314"/>
            <a:ext cx="764007" cy="697578"/>
          </a:xfrm>
          <a:prstGeom prst="rect">
            <a:avLst/>
          </a:prstGeom>
        </p:spPr>
      </p:pic>
      <p:pic>
        <p:nvPicPr>
          <p:cNvPr id="1053" name="Picture 105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7A62F7D-B5A0-6893-8B3A-D2391B103CE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993" t="12329" r="9041" b="53007"/>
          <a:stretch/>
        </p:blipFill>
        <p:spPr>
          <a:xfrm>
            <a:off x="5455233" y="2846566"/>
            <a:ext cx="818061" cy="746932"/>
          </a:xfrm>
          <a:prstGeom prst="rect">
            <a:avLst/>
          </a:prstGeom>
        </p:spPr>
      </p:pic>
      <p:sp>
        <p:nvSpPr>
          <p:cNvPr id="1054" name="TextBox 1053">
            <a:extLst>
              <a:ext uri="{FF2B5EF4-FFF2-40B4-BE49-F238E27FC236}">
                <a16:creationId xmlns:a16="http://schemas.microsoft.com/office/drawing/2014/main" id="{D10F5754-0A62-5D11-796B-A29E985AF287}"/>
              </a:ext>
            </a:extLst>
          </p:cNvPr>
          <p:cNvSpPr txBox="1"/>
          <p:nvPr/>
        </p:nvSpPr>
        <p:spPr>
          <a:xfrm>
            <a:off x="7750380" y="2737857"/>
            <a:ext cx="535167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Confused about the complex filter</a:t>
            </a:r>
          </a:p>
        </p:txBody>
      </p:sp>
      <p:sp>
        <p:nvSpPr>
          <p:cNvPr id="1055" name="TextBox 1054">
            <a:extLst>
              <a:ext uri="{FF2B5EF4-FFF2-40B4-BE49-F238E27FC236}">
                <a16:creationId xmlns:a16="http://schemas.microsoft.com/office/drawing/2014/main" id="{544067A6-27E9-290D-9ECF-74D7163BE3B5}"/>
              </a:ext>
            </a:extLst>
          </p:cNvPr>
          <p:cNvSpPr txBox="1"/>
          <p:nvPr/>
        </p:nvSpPr>
        <p:spPr>
          <a:xfrm>
            <a:off x="5281691" y="3885673"/>
            <a:ext cx="700967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Find it's annoying to create an account for the website</a:t>
            </a:r>
            <a:endParaRPr lang="en-US" sz="600">
              <a:latin typeface="Karla" pitchFamily="2" charset="0"/>
              <a:ea typeface="Malgun Gothic"/>
            </a:endParaRPr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CFCE9A58-5D74-4EF0-C2CE-14003130835D}"/>
              </a:ext>
            </a:extLst>
          </p:cNvPr>
          <p:cNvSpPr txBox="1"/>
          <p:nvPr/>
        </p:nvSpPr>
        <p:spPr>
          <a:xfrm>
            <a:off x="5540528" y="3029160"/>
            <a:ext cx="63860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 err="1">
                <a:latin typeface="Karla"/>
                <a:ea typeface="Malgun Gothic"/>
              </a:rPr>
              <a:t>Doubleful</a:t>
            </a:r>
            <a:r>
              <a:rPr lang="en-US" sz="600">
                <a:latin typeface="Karla"/>
                <a:ea typeface="Malgun Gothic"/>
              </a:rPr>
              <a:t> about delivery service</a:t>
            </a:r>
            <a:endParaRPr lang="vi-VN"/>
          </a:p>
        </p:txBody>
      </p:sp>
      <p:sp>
        <p:nvSpPr>
          <p:cNvPr id="1057" name="TextBox 1056">
            <a:extLst>
              <a:ext uri="{FF2B5EF4-FFF2-40B4-BE49-F238E27FC236}">
                <a16:creationId xmlns:a16="http://schemas.microsoft.com/office/drawing/2014/main" id="{4C88C06C-01A3-9620-9968-C90377A6E097}"/>
              </a:ext>
            </a:extLst>
          </p:cNvPr>
          <p:cNvSpPr txBox="1"/>
          <p:nvPr/>
        </p:nvSpPr>
        <p:spPr>
          <a:xfrm>
            <a:off x="6689009" y="3207882"/>
            <a:ext cx="807520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Won't trust the "sale" review</a:t>
            </a:r>
          </a:p>
        </p:txBody>
      </p:sp>
      <p:pic>
        <p:nvPicPr>
          <p:cNvPr id="1062" name="Picture 106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8399AE2-0C06-F1CD-3185-C56F072B87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993" t="12329" r="9041" b="53007"/>
          <a:stretch/>
        </p:blipFill>
        <p:spPr>
          <a:xfrm>
            <a:off x="7209905" y="3928709"/>
            <a:ext cx="887581" cy="810407"/>
          </a:xfrm>
          <a:prstGeom prst="rect">
            <a:avLst/>
          </a:prstGeom>
        </p:spPr>
      </p:pic>
      <p:sp>
        <p:nvSpPr>
          <p:cNvPr id="1063" name="TextBox 1062">
            <a:extLst>
              <a:ext uri="{FF2B5EF4-FFF2-40B4-BE49-F238E27FC236}">
                <a16:creationId xmlns:a16="http://schemas.microsoft.com/office/drawing/2014/main" id="{C8346AD9-ACB0-EB31-C67D-351E4C811F5E}"/>
              </a:ext>
            </a:extLst>
          </p:cNvPr>
          <p:cNvSpPr txBox="1"/>
          <p:nvPr/>
        </p:nvSpPr>
        <p:spPr>
          <a:xfrm>
            <a:off x="7233929" y="3957856"/>
            <a:ext cx="830876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Enjoy the comparison function since it's faster without having to open many tabs</a:t>
            </a:r>
          </a:p>
        </p:txBody>
      </p:sp>
      <p:pic>
        <p:nvPicPr>
          <p:cNvPr id="4" name="Picture 15" descr="Ảnh có chứa người, trang phục, Mặt người, cười&#10;&#10;Mô tả được tự động tạo">
            <a:extLst>
              <a:ext uri="{FF2B5EF4-FFF2-40B4-BE49-F238E27FC236}">
                <a16:creationId xmlns:a16="http://schemas.microsoft.com/office/drawing/2014/main" id="{DD7CBE15-C62F-7DF7-E746-D2D6D7D47D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667" b="16667"/>
          <a:stretch/>
        </p:blipFill>
        <p:spPr>
          <a:xfrm>
            <a:off x="3694040" y="1684466"/>
            <a:ext cx="1752166" cy="181668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55631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7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619;p34">
            <a:extLst>
              <a:ext uri="{FF2B5EF4-FFF2-40B4-BE49-F238E27FC236}">
                <a16:creationId xmlns:a16="http://schemas.microsoft.com/office/drawing/2014/main" id="{AAD5FE4C-84F5-41EA-3A80-9D0B5769A16E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619;p34">
            <a:extLst>
              <a:ext uri="{FF2B5EF4-FFF2-40B4-BE49-F238E27FC236}">
                <a16:creationId xmlns:a16="http://schemas.microsoft.com/office/drawing/2014/main" id="{0EDA75F3-3967-D960-B817-B1F6E10A5209}"/>
              </a:ext>
            </a:extLst>
          </p:cNvPr>
          <p:cNvCxnSpPr>
            <a:cxnSpLocks/>
          </p:cNvCxnSpPr>
          <p:nvPr/>
        </p:nvCxnSpPr>
        <p:spPr>
          <a:xfrm flipV="1">
            <a:off x="4574427" y="319668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TextBox 14">
            <a:extLst>
              <a:ext uri="{FF2B5EF4-FFF2-40B4-BE49-F238E27FC236}">
                <a16:creationId xmlns:a16="http://schemas.microsoft.com/office/drawing/2014/main" id="{2740C21D-6CAE-8F17-B67D-67FC16354354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33" name="TextBox 15">
            <a:extLst>
              <a:ext uri="{FF2B5EF4-FFF2-40B4-BE49-F238E27FC236}">
                <a16:creationId xmlns:a16="http://schemas.microsoft.com/office/drawing/2014/main" id="{B0AB45A6-8A96-BABB-8A4D-FFA4CEB2C747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35" name="TextBox 16">
            <a:extLst>
              <a:ext uri="{FF2B5EF4-FFF2-40B4-BE49-F238E27FC236}">
                <a16:creationId xmlns:a16="http://schemas.microsoft.com/office/drawing/2014/main" id="{9045CB30-A7F6-C290-0408-4D605CAFD370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37" name="TextBox 17">
            <a:extLst>
              <a:ext uri="{FF2B5EF4-FFF2-40B4-BE49-F238E27FC236}">
                <a16:creationId xmlns:a16="http://schemas.microsoft.com/office/drawing/2014/main" id="{51CA2451-DC5B-9837-0D73-93B729F022EE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39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C95005A-1CE0-AEB3-BDF9-C1E69064A469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990971" y="480035"/>
            <a:ext cx="764007" cy="697578"/>
          </a:xfrm>
          <a:prstGeom prst="rect">
            <a:avLst/>
          </a:prstGeom>
        </p:spPr>
      </p:pic>
      <p:pic>
        <p:nvPicPr>
          <p:cNvPr id="41" name="Picture 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AA1A840B-82A6-0588-0F2E-534A384E5F9B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2993" t="12329" r="9041" b="53007"/>
          <a:stretch/>
        </p:blipFill>
        <p:spPr>
          <a:xfrm>
            <a:off x="1207940" y="1361092"/>
            <a:ext cx="764007" cy="697578"/>
          </a:xfrm>
          <a:prstGeom prst="rect">
            <a:avLst/>
          </a:prstGeom>
        </p:spPr>
      </p:pic>
      <p:pic>
        <p:nvPicPr>
          <p:cNvPr id="43" name="Picture 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EB7E815-954E-420F-227E-17C62E9F02D9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53552" t="50837" r="8482" b="14499"/>
          <a:stretch/>
        </p:blipFill>
        <p:spPr>
          <a:xfrm>
            <a:off x="2336278" y="363664"/>
            <a:ext cx="764007" cy="697578"/>
          </a:xfrm>
          <a:prstGeom prst="rect">
            <a:avLst/>
          </a:prstGeom>
        </p:spPr>
      </p:pic>
      <p:pic>
        <p:nvPicPr>
          <p:cNvPr id="45" name="Picture 1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B2E2FC3-3ACE-1E2C-C206-37605776E8F8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2992359" y="1223916"/>
            <a:ext cx="764007" cy="697578"/>
          </a:xfrm>
          <a:prstGeom prst="rect">
            <a:avLst/>
          </a:prstGeom>
        </p:spPr>
      </p:pic>
      <p:sp>
        <p:nvSpPr>
          <p:cNvPr id="47" name="TextBox 13">
            <a:extLst>
              <a:ext uri="{FF2B5EF4-FFF2-40B4-BE49-F238E27FC236}">
                <a16:creationId xmlns:a16="http://schemas.microsoft.com/office/drawing/2014/main" id="{57964D54-5AAB-816F-D1F3-1A1DC2F506B5}"/>
              </a:ext>
            </a:extLst>
          </p:cNvPr>
          <p:cNvSpPr txBox="1"/>
          <p:nvPr/>
        </p:nvSpPr>
        <p:spPr>
          <a:xfrm>
            <a:off x="2413020" y="445689"/>
            <a:ext cx="640001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"I won’t leave bad review, but I would talk about it"</a:t>
            </a:r>
            <a:endParaRPr lang="vi-VN"/>
          </a:p>
        </p:txBody>
      </p:sp>
      <p:sp>
        <p:nvSpPr>
          <p:cNvPr id="49" name="TextBox 18">
            <a:extLst>
              <a:ext uri="{FF2B5EF4-FFF2-40B4-BE49-F238E27FC236}">
                <a16:creationId xmlns:a16="http://schemas.microsoft.com/office/drawing/2014/main" id="{C9CE8E74-4A0A-CF2B-CA89-CF22112194E7}"/>
              </a:ext>
            </a:extLst>
          </p:cNvPr>
          <p:cNvSpPr txBox="1"/>
          <p:nvPr/>
        </p:nvSpPr>
        <p:spPr>
          <a:xfrm>
            <a:off x="1241274" y="1415781"/>
            <a:ext cx="700448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"I want to be consulted in real time </a:t>
            </a:r>
          </a:p>
        </p:txBody>
      </p:sp>
      <p:sp>
        <p:nvSpPr>
          <p:cNvPr id="51" name="TextBox 19">
            <a:extLst>
              <a:ext uri="{FF2B5EF4-FFF2-40B4-BE49-F238E27FC236}">
                <a16:creationId xmlns:a16="http://schemas.microsoft.com/office/drawing/2014/main" id="{E1BB542D-C536-A2C8-F2BF-1C50327A3E41}"/>
              </a:ext>
            </a:extLst>
          </p:cNvPr>
          <p:cNvSpPr txBox="1"/>
          <p:nvPr/>
        </p:nvSpPr>
        <p:spPr>
          <a:xfrm>
            <a:off x="2949616" y="1288284"/>
            <a:ext cx="779324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"I like the review about the delivery, time, comparing buying offline and online"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53" name="TextBox 22">
            <a:extLst>
              <a:ext uri="{FF2B5EF4-FFF2-40B4-BE49-F238E27FC236}">
                <a16:creationId xmlns:a16="http://schemas.microsoft.com/office/drawing/2014/main" id="{F45B3A1D-1A6A-FA69-C87F-705E6C924EA4}"/>
              </a:ext>
            </a:extLst>
          </p:cNvPr>
          <p:cNvSpPr txBox="1"/>
          <p:nvPr/>
        </p:nvSpPr>
        <p:spPr>
          <a:xfrm>
            <a:off x="1054529" y="544075"/>
            <a:ext cx="640001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"Online shopping often has poor insurance policy"</a:t>
            </a:r>
            <a:endParaRPr lang="vi-VN">
              <a:ea typeface="Malgun Gothic"/>
            </a:endParaRPr>
          </a:p>
        </p:txBody>
      </p:sp>
      <p:pic>
        <p:nvPicPr>
          <p:cNvPr id="55" name="Picture 2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03899F7F-5215-310A-C106-F8BC7271B4C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1886874" y="3810448"/>
            <a:ext cx="807519" cy="737307"/>
          </a:xfrm>
          <a:prstGeom prst="rect">
            <a:avLst/>
          </a:prstGeom>
        </p:spPr>
      </p:pic>
      <p:pic>
        <p:nvPicPr>
          <p:cNvPr id="57" name="Picture 2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CE60676-ECA5-77D1-8D09-C07883DC7DDC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3552" t="50837" r="8482" b="14499"/>
          <a:stretch/>
        </p:blipFill>
        <p:spPr>
          <a:xfrm>
            <a:off x="2946425" y="2801427"/>
            <a:ext cx="764007" cy="697578"/>
          </a:xfrm>
          <a:prstGeom prst="rect">
            <a:avLst/>
          </a:prstGeom>
        </p:spPr>
      </p:pic>
      <p:sp>
        <p:nvSpPr>
          <p:cNvPr id="59" name="TextBox 1023">
            <a:extLst>
              <a:ext uri="{FF2B5EF4-FFF2-40B4-BE49-F238E27FC236}">
                <a16:creationId xmlns:a16="http://schemas.microsoft.com/office/drawing/2014/main" id="{DAFE308D-BB0D-09BB-110A-E933BEFEEFE9}"/>
              </a:ext>
            </a:extLst>
          </p:cNvPr>
          <p:cNvSpPr txBox="1"/>
          <p:nvPr/>
        </p:nvSpPr>
        <p:spPr>
          <a:xfrm>
            <a:off x="2978706" y="2861874"/>
            <a:ext cx="701508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ea typeface="Malgun Gothic"/>
              </a:rPr>
              <a:t>Offline shopping to experience at the shop with more reliability.</a:t>
            </a:r>
            <a:endParaRPr lang="vi-VN">
              <a:ea typeface="Malgun Gothic"/>
            </a:endParaRPr>
          </a:p>
        </p:txBody>
      </p:sp>
      <p:sp>
        <p:nvSpPr>
          <p:cNvPr id="61" name="TextBox 1029">
            <a:extLst>
              <a:ext uri="{FF2B5EF4-FFF2-40B4-BE49-F238E27FC236}">
                <a16:creationId xmlns:a16="http://schemas.microsoft.com/office/drawing/2014/main" id="{8FCEFACD-A0EC-59B5-D29A-D5BF10E5A44E}"/>
              </a:ext>
            </a:extLst>
          </p:cNvPr>
          <p:cNvSpPr txBox="1"/>
          <p:nvPr/>
        </p:nvSpPr>
        <p:spPr>
          <a:xfrm>
            <a:off x="1876394" y="3898582"/>
            <a:ext cx="807520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Trying out shopping online ass a friend recommended</a:t>
            </a:r>
            <a:endParaRPr lang="vi-VN"/>
          </a:p>
        </p:txBody>
      </p:sp>
      <p:pic>
        <p:nvPicPr>
          <p:cNvPr id="63" name="Picture 10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532BF3A-4A44-3CA7-D689-74F195BEE9F9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2424" t="51289" r="49610" b="14047"/>
          <a:stretch/>
        </p:blipFill>
        <p:spPr>
          <a:xfrm>
            <a:off x="760164" y="3119271"/>
            <a:ext cx="807518" cy="737306"/>
          </a:xfrm>
          <a:prstGeom prst="rect">
            <a:avLst/>
          </a:prstGeom>
        </p:spPr>
      </p:pic>
      <p:sp>
        <p:nvSpPr>
          <p:cNvPr id="1064" name="TextBox 1033">
            <a:extLst>
              <a:ext uri="{FF2B5EF4-FFF2-40B4-BE49-F238E27FC236}">
                <a16:creationId xmlns:a16="http://schemas.microsoft.com/office/drawing/2014/main" id="{FEBCFBBC-C11D-A470-6B05-758802A0A0E0}"/>
              </a:ext>
            </a:extLst>
          </p:cNvPr>
          <p:cNvSpPr txBox="1"/>
          <p:nvPr/>
        </p:nvSpPr>
        <p:spPr>
          <a:xfrm>
            <a:off x="792982" y="3214455"/>
            <a:ext cx="734740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Being careful about pricing and comparison</a:t>
            </a:r>
          </a:p>
        </p:txBody>
      </p:sp>
      <p:pic>
        <p:nvPicPr>
          <p:cNvPr id="1066" name="Picture 103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CE69744-9FE5-8967-262A-E24F3C47CC48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6987121" y="725947"/>
            <a:ext cx="764007" cy="697578"/>
          </a:xfrm>
          <a:prstGeom prst="rect">
            <a:avLst/>
          </a:prstGeom>
        </p:spPr>
      </p:pic>
      <p:pic>
        <p:nvPicPr>
          <p:cNvPr id="1072" name="Picture 103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C3DEB8E-32A5-1879-5A46-2A1D4DD17E89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3552" t="50837" r="8482" b="14499"/>
          <a:stretch/>
        </p:blipFill>
        <p:spPr>
          <a:xfrm>
            <a:off x="5459944" y="574549"/>
            <a:ext cx="764007" cy="697578"/>
          </a:xfrm>
          <a:prstGeom prst="rect">
            <a:avLst/>
          </a:prstGeom>
        </p:spPr>
      </p:pic>
      <p:pic>
        <p:nvPicPr>
          <p:cNvPr id="1076" name="Picture 103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F8F4810-7A53-9CBB-0F47-6705555E9F83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3894" t="51911" r="50224" b="9632"/>
          <a:stretch/>
        </p:blipFill>
        <p:spPr>
          <a:xfrm>
            <a:off x="5986903" y="1527455"/>
            <a:ext cx="722092" cy="773906"/>
          </a:xfrm>
          <a:prstGeom prst="rect">
            <a:avLst/>
          </a:prstGeom>
        </p:spPr>
      </p:pic>
      <p:sp>
        <p:nvSpPr>
          <p:cNvPr id="1078" name="TextBox 1041">
            <a:extLst>
              <a:ext uri="{FF2B5EF4-FFF2-40B4-BE49-F238E27FC236}">
                <a16:creationId xmlns:a16="http://schemas.microsoft.com/office/drawing/2014/main" id="{241FE518-316D-BECB-689C-92AC2CC4AB6D}"/>
              </a:ext>
            </a:extLst>
          </p:cNvPr>
          <p:cNvSpPr txBox="1"/>
          <p:nvPr/>
        </p:nvSpPr>
        <p:spPr>
          <a:xfrm>
            <a:off x="5491057" y="693773"/>
            <a:ext cx="615761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"I like the simple, minimalistic designs"</a:t>
            </a:r>
            <a:endParaRPr lang="vi-VN"/>
          </a:p>
        </p:txBody>
      </p:sp>
      <p:sp>
        <p:nvSpPr>
          <p:cNvPr id="1080" name="TextBox 1043">
            <a:extLst>
              <a:ext uri="{FF2B5EF4-FFF2-40B4-BE49-F238E27FC236}">
                <a16:creationId xmlns:a16="http://schemas.microsoft.com/office/drawing/2014/main" id="{434F5F66-B1C8-301F-91A1-C2CD1833A7EF}"/>
              </a:ext>
            </a:extLst>
          </p:cNvPr>
          <p:cNvSpPr txBox="1"/>
          <p:nvPr/>
        </p:nvSpPr>
        <p:spPr>
          <a:xfrm>
            <a:off x="5946404" y="1626170"/>
            <a:ext cx="749636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A separate section for recommendation would be nice</a:t>
            </a:r>
            <a:endParaRPr lang="vi-VN">
              <a:ea typeface="Malgun Gothic"/>
            </a:endParaRPr>
          </a:p>
        </p:txBody>
      </p:sp>
      <p:sp>
        <p:nvSpPr>
          <p:cNvPr id="1082" name="TextBox 1046">
            <a:extLst>
              <a:ext uri="{FF2B5EF4-FFF2-40B4-BE49-F238E27FC236}">
                <a16:creationId xmlns:a16="http://schemas.microsoft.com/office/drawing/2014/main" id="{363549B7-0A8B-64C8-03DE-597D7566DB7D}"/>
              </a:ext>
            </a:extLst>
          </p:cNvPr>
          <p:cNvSpPr txBox="1"/>
          <p:nvPr/>
        </p:nvSpPr>
        <p:spPr>
          <a:xfrm>
            <a:off x="7050679" y="789987"/>
            <a:ext cx="640001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"Too many tabs were opened when using filters"</a:t>
            </a:r>
            <a:endParaRPr lang="vi-VN">
              <a:ea typeface="Malgun Gothic"/>
            </a:endParaRPr>
          </a:p>
        </p:txBody>
      </p:sp>
      <p:pic>
        <p:nvPicPr>
          <p:cNvPr id="1084" name="Picture 104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725D9AF-83FC-8B51-67A6-1BF3E49BBAE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3552" t="50837" r="8482" b="14499"/>
          <a:stretch/>
        </p:blipFill>
        <p:spPr>
          <a:xfrm>
            <a:off x="7814686" y="248747"/>
            <a:ext cx="764007" cy="697578"/>
          </a:xfrm>
          <a:prstGeom prst="rect">
            <a:avLst/>
          </a:prstGeom>
        </p:spPr>
      </p:pic>
      <p:sp>
        <p:nvSpPr>
          <p:cNvPr id="1086" name="TextBox 1048">
            <a:extLst>
              <a:ext uri="{FF2B5EF4-FFF2-40B4-BE49-F238E27FC236}">
                <a16:creationId xmlns:a16="http://schemas.microsoft.com/office/drawing/2014/main" id="{FE98A81E-70A2-CEB8-B2BB-1A527B4E8FCB}"/>
              </a:ext>
            </a:extLst>
          </p:cNvPr>
          <p:cNvSpPr txBox="1"/>
          <p:nvPr/>
        </p:nvSpPr>
        <p:spPr>
          <a:xfrm>
            <a:off x="7811304" y="323339"/>
            <a:ext cx="764007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"Sometime the pricing filter is confusing"</a:t>
            </a:r>
          </a:p>
        </p:txBody>
      </p:sp>
      <p:pic>
        <p:nvPicPr>
          <p:cNvPr id="1088" name="Picture 104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279E6F8-ECE3-1775-9032-5238AB01B0C2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6686042" y="3032342"/>
            <a:ext cx="807519" cy="737307"/>
          </a:xfrm>
          <a:prstGeom prst="rect">
            <a:avLst/>
          </a:prstGeom>
        </p:spPr>
      </p:pic>
      <p:pic>
        <p:nvPicPr>
          <p:cNvPr id="1090" name="Picture 105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98AD180-F018-2607-B673-60C684AA5278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2424" t="51289" r="49610" b="14047"/>
          <a:stretch/>
        </p:blipFill>
        <p:spPr>
          <a:xfrm>
            <a:off x="5249978" y="3860050"/>
            <a:ext cx="764007" cy="697578"/>
          </a:xfrm>
          <a:prstGeom prst="rect">
            <a:avLst/>
          </a:prstGeom>
        </p:spPr>
      </p:pic>
      <p:pic>
        <p:nvPicPr>
          <p:cNvPr id="1092" name="Picture 105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BD3CAE9F-FF48-1086-8CA0-33E700F7E8C2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3552" t="50837" r="8482" b="14499"/>
          <a:stretch/>
        </p:blipFill>
        <p:spPr>
          <a:xfrm>
            <a:off x="7655786" y="2619314"/>
            <a:ext cx="764007" cy="697578"/>
          </a:xfrm>
          <a:prstGeom prst="rect">
            <a:avLst/>
          </a:prstGeom>
        </p:spPr>
      </p:pic>
      <p:pic>
        <p:nvPicPr>
          <p:cNvPr id="1094" name="Picture 105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7E2D02C-AB51-23A4-A96A-0865EA027146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2993" t="12329" r="9041" b="53007"/>
          <a:stretch/>
        </p:blipFill>
        <p:spPr>
          <a:xfrm>
            <a:off x="5455233" y="2846566"/>
            <a:ext cx="818061" cy="746932"/>
          </a:xfrm>
          <a:prstGeom prst="rect">
            <a:avLst/>
          </a:prstGeom>
        </p:spPr>
      </p:pic>
      <p:sp>
        <p:nvSpPr>
          <p:cNvPr id="1096" name="TextBox 1053">
            <a:extLst>
              <a:ext uri="{FF2B5EF4-FFF2-40B4-BE49-F238E27FC236}">
                <a16:creationId xmlns:a16="http://schemas.microsoft.com/office/drawing/2014/main" id="{BD21D6DC-7D41-1B82-4887-938C0A829242}"/>
              </a:ext>
            </a:extLst>
          </p:cNvPr>
          <p:cNvSpPr txBox="1"/>
          <p:nvPr/>
        </p:nvSpPr>
        <p:spPr>
          <a:xfrm>
            <a:off x="7750380" y="2737857"/>
            <a:ext cx="535167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Confused about the complex filter</a:t>
            </a:r>
          </a:p>
        </p:txBody>
      </p:sp>
      <p:sp>
        <p:nvSpPr>
          <p:cNvPr id="1098" name="TextBox 1054">
            <a:extLst>
              <a:ext uri="{FF2B5EF4-FFF2-40B4-BE49-F238E27FC236}">
                <a16:creationId xmlns:a16="http://schemas.microsoft.com/office/drawing/2014/main" id="{004D1962-C256-C5E9-B967-A0943D7BA20B}"/>
              </a:ext>
            </a:extLst>
          </p:cNvPr>
          <p:cNvSpPr txBox="1"/>
          <p:nvPr/>
        </p:nvSpPr>
        <p:spPr>
          <a:xfrm>
            <a:off x="5281691" y="3885673"/>
            <a:ext cx="700967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Find it's annoying to create an account for the website</a:t>
            </a:r>
            <a:endParaRPr lang="en-US" sz="600">
              <a:latin typeface="Karla" pitchFamily="2" charset="0"/>
              <a:ea typeface="Malgun Gothic"/>
            </a:endParaRPr>
          </a:p>
        </p:txBody>
      </p:sp>
      <p:sp>
        <p:nvSpPr>
          <p:cNvPr id="1100" name="TextBox 1055">
            <a:extLst>
              <a:ext uri="{FF2B5EF4-FFF2-40B4-BE49-F238E27FC236}">
                <a16:creationId xmlns:a16="http://schemas.microsoft.com/office/drawing/2014/main" id="{ECED4029-267D-8DD0-A1D4-8DEC00E6235C}"/>
              </a:ext>
            </a:extLst>
          </p:cNvPr>
          <p:cNvSpPr txBox="1"/>
          <p:nvPr/>
        </p:nvSpPr>
        <p:spPr>
          <a:xfrm>
            <a:off x="5540528" y="3029160"/>
            <a:ext cx="63860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Doubtful about delivery service</a:t>
            </a:r>
            <a:endParaRPr lang="vi-VN"/>
          </a:p>
        </p:txBody>
      </p:sp>
      <p:sp>
        <p:nvSpPr>
          <p:cNvPr id="1102" name="TextBox 1056">
            <a:extLst>
              <a:ext uri="{FF2B5EF4-FFF2-40B4-BE49-F238E27FC236}">
                <a16:creationId xmlns:a16="http://schemas.microsoft.com/office/drawing/2014/main" id="{E635A86A-D425-8475-8412-02818C86D775}"/>
              </a:ext>
            </a:extLst>
          </p:cNvPr>
          <p:cNvSpPr txBox="1"/>
          <p:nvPr/>
        </p:nvSpPr>
        <p:spPr>
          <a:xfrm>
            <a:off x="6689009" y="3207882"/>
            <a:ext cx="807520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Won't trust the "sale" review</a:t>
            </a:r>
          </a:p>
        </p:txBody>
      </p:sp>
      <p:pic>
        <p:nvPicPr>
          <p:cNvPr id="1104" name="Picture 106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A0E8E5A-CB2E-2B3F-AE4B-A0C4521E6DF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2993" t="12329" r="9041" b="53007"/>
          <a:stretch/>
        </p:blipFill>
        <p:spPr>
          <a:xfrm>
            <a:off x="7209905" y="3928710"/>
            <a:ext cx="818061" cy="746932"/>
          </a:xfrm>
          <a:prstGeom prst="rect">
            <a:avLst/>
          </a:prstGeom>
        </p:spPr>
      </p:pic>
      <p:sp>
        <p:nvSpPr>
          <p:cNvPr id="1106" name="TextBox 1062">
            <a:extLst>
              <a:ext uri="{FF2B5EF4-FFF2-40B4-BE49-F238E27FC236}">
                <a16:creationId xmlns:a16="http://schemas.microsoft.com/office/drawing/2014/main" id="{A7F52875-5CA3-C31C-7A4A-0926E7A2BD89}"/>
              </a:ext>
            </a:extLst>
          </p:cNvPr>
          <p:cNvSpPr txBox="1"/>
          <p:nvPr/>
        </p:nvSpPr>
        <p:spPr>
          <a:xfrm>
            <a:off x="7233929" y="3957856"/>
            <a:ext cx="830876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Enjoy the comparison function since it's faster without having to open many tabs</a:t>
            </a:r>
          </a:p>
        </p:txBody>
      </p:sp>
      <p:pic>
        <p:nvPicPr>
          <p:cNvPr id="1108" name="Picture 15" descr="Ảnh có chứa người, trang phục, Mặt người, cười&#10;&#10;Mô tả được tự động tạo">
            <a:extLst>
              <a:ext uri="{FF2B5EF4-FFF2-40B4-BE49-F238E27FC236}">
                <a16:creationId xmlns:a16="http://schemas.microsoft.com/office/drawing/2014/main" id="{BAEA2519-79AA-698C-9091-37601643AB3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6667" b="16667"/>
          <a:stretch/>
        </p:blipFill>
        <p:spPr>
          <a:xfrm>
            <a:off x="3694040" y="1684466"/>
            <a:ext cx="1752166" cy="1816689"/>
          </a:xfrm>
          <a:prstGeom prst="ellipse">
            <a:avLst/>
          </a:prstGeom>
        </p:spPr>
      </p:pic>
      <p:pic>
        <p:nvPicPr>
          <p:cNvPr id="1111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AD29C40-20EB-074F-86D3-F96E888545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1476231" y="1240332"/>
            <a:ext cx="1283552" cy="1130533"/>
          </a:xfrm>
          <a:prstGeom prst="rect">
            <a:avLst/>
          </a:prstGeom>
        </p:spPr>
      </p:pic>
      <p:sp>
        <p:nvSpPr>
          <p:cNvPr id="1114" name="TextBox 1025">
            <a:extLst>
              <a:ext uri="{FF2B5EF4-FFF2-40B4-BE49-F238E27FC236}">
                <a16:creationId xmlns:a16="http://schemas.microsoft.com/office/drawing/2014/main" id="{708E6AD1-4186-71BB-F892-0858F4BC33D1}"/>
              </a:ext>
            </a:extLst>
          </p:cNvPr>
          <p:cNvSpPr txBox="1"/>
          <p:nvPr/>
        </p:nvSpPr>
        <p:spPr>
          <a:xfrm>
            <a:off x="1525619" y="1452743"/>
            <a:ext cx="1139139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200">
                <a:latin typeface="Karla"/>
                <a:ea typeface="Malgun Gothic"/>
              </a:rPr>
              <a:t>Highly appreciate reliability</a:t>
            </a:r>
            <a:endParaRPr lang="vi-VN"/>
          </a:p>
        </p:txBody>
      </p:sp>
      <p:pic>
        <p:nvPicPr>
          <p:cNvPr id="1115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E04EEC2-342F-422D-0BF3-FBC3FF2C0C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555" t="11962" r="7337" b="53290"/>
          <a:stretch/>
        </p:blipFill>
        <p:spPr>
          <a:xfrm>
            <a:off x="6879153" y="1086171"/>
            <a:ext cx="1288335" cy="1133276"/>
          </a:xfrm>
          <a:prstGeom prst="rect">
            <a:avLst/>
          </a:prstGeom>
        </p:spPr>
      </p:pic>
      <p:sp>
        <p:nvSpPr>
          <p:cNvPr id="1116" name="TextBox 1025">
            <a:extLst>
              <a:ext uri="{FF2B5EF4-FFF2-40B4-BE49-F238E27FC236}">
                <a16:creationId xmlns:a16="http://schemas.microsoft.com/office/drawing/2014/main" id="{2B06C9B0-5F3C-9C0D-B285-590051E43F37}"/>
              </a:ext>
            </a:extLst>
          </p:cNvPr>
          <p:cNvSpPr txBox="1"/>
          <p:nvPr/>
        </p:nvSpPr>
        <p:spPr>
          <a:xfrm>
            <a:off x="6930073" y="1361638"/>
            <a:ext cx="1139139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200">
                <a:latin typeface="Karla"/>
                <a:ea typeface="Malgun Gothic"/>
              </a:rPr>
              <a:t>The more simple the better</a:t>
            </a:r>
            <a:endParaRPr lang="vi-VN"/>
          </a:p>
        </p:txBody>
      </p:sp>
      <p:pic>
        <p:nvPicPr>
          <p:cNvPr id="1117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B0576DC-433A-4E3A-0599-37380735CD0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675" t="50713" r="8218" b="14539"/>
          <a:stretch/>
        </p:blipFill>
        <p:spPr>
          <a:xfrm>
            <a:off x="2185926" y="3129717"/>
            <a:ext cx="1288336" cy="1133275"/>
          </a:xfrm>
          <a:prstGeom prst="rect">
            <a:avLst/>
          </a:prstGeom>
        </p:spPr>
      </p:pic>
      <p:sp>
        <p:nvSpPr>
          <p:cNvPr id="1118" name="TextBox 1025">
            <a:extLst>
              <a:ext uri="{FF2B5EF4-FFF2-40B4-BE49-F238E27FC236}">
                <a16:creationId xmlns:a16="http://schemas.microsoft.com/office/drawing/2014/main" id="{62704C1A-1C04-725B-989F-2E86EBAD18DB}"/>
              </a:ext>
            </a:extLst>
          </p:cNvPr>
          <p:cNvSpPr txBox="1"/>
          <p:nvPr/>
        </p:nvSpPr>
        <p:spPr>
          <a:xfrm>
            <a:off x="2262823" y="3465798"/>
            <a:ext cx="1139139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200">
                <a:latin typeface="Karla"/>
                <a:ea typeface="Malgun Gothic"/>
              </a:rPr>
              <a:t>Compare carefully</a:t>
            </a:r>
            <a:endParaRPr lang="vi-VN"/>
          </a:p>
        </p:txBody>
      </p:sp>
      <p:pic>
        <p:nvPicPr>
          <p:cNvPr id="1119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0C135E81-736A-F697-C462-E12C022838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354" t="51356" r="49538" b="13896"/>
          <a:stretch/>
        </p:blipFill>
        <p:spPr>
          <a:xfrm>
            <a:off x="6524130" y="3302899"/>
            <a:ext cx="1288336" cy="1133276"/>
          </a:xfrm>
          <a:prstGeom prst="rect">
            <a:avLst/>
          </a:prstGeom>
        </p:spPr>
      </p:pic>
      <p:sp>
        <p:nvSpPr>
          <p:cNvPr id="1120" name="TextBox 1025">
            <a:extLst>
              <a:ext uri="{FF2B5EF4-FFF2-40B4-BE49-F238E27FC236}">
                <a16:creationId xmlns:a16="http://schemas.microsoft.com/office/drawing/2014/main" id="{7AB5205D-C783-F485-A2BD-5756D800BB84}"/>
              </a:ext>
            </a:extLst>
          </p:cNvPr>
          <p:cNvSpPr txBox="1"/>
          <p:nvPr/>
        </p:nvSpPr>
        <p:spPr>
          <a:xfrm>
            <a:off x="6635664" y="3379207"/>
            <a:ext cx="1069866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200">
                <a:latin typeface="Karla"/>
                <a:ea typeface="Malgun Gothic"/>
              </a:rPr>
              <a:t>Confuse about technical problems</a:t>
            </a:r>
          </a:p>
        </p:txBody>
      </p:sp>
    </p:spTree>
    <p:extLst>
      <p:ext uri="{BB962C8B-B14F-4D97-AF65-F5344CB8AC3E}">
        <p14:creationId xmlns:p14="http://schemas.microsoft.com/office/powerpoint/2010/main" val="36638464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2" name="Google Shape;942;p44"/>
          <p:cNvGrpSpPr/>
          <p:nvPr/>
        </p:nvGrpSpPr>
        <p:grpSpPr>
          <a:xfrm>
            <a:off x="5328349" y="2101061"/>
            <a:ext cx="3245106" cy="2514549"/>
            <a:chOff x="4754842" y="1601102"/>
            <a:chExt cx="3763405" cy="2916165"/>
          </a:xfrm>
        </p:grpSpPr>
        <p:sp>
          <p:nvSpPr>
            <p:cNvPr id="943" name="Google Shape;943;p44"/>
            <p:cNvSpPr/>
            <p:nvPr/>
          </p:nvSpPr>
          <p:spPr>
            <a:xfrm>
              <a:off x="4844447" y="1692467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4" name="Google Shape;944;p44"/>
            <p:cNvGrpSpPr/>
            <p:nvPr/>
          </p:nvGrpSpPr>
          <p:grpSpPr>
            <a:xfrm>
              <a:off x="4754842" y="1601102"/>
              <a:ext cx="3674345" cy="2824800"/>
              <a:chOff x="715067" y="1600275"/>
              <a:chExt cx="3674345" cy="2824800"/>
            </a:xfrm>
          </p:grpSpPr>
          <p:grpSp>
            <p:nvGrpSpPr>
              <p:cNvPr id="945" name="Google Shape;945;p44"/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46" name="Google Shape;946;p44"/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47" name="Google Shape;947;p44"/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48" name="Google Shape;948;p44"/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49" name="Google Shape;949;p44"/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50" name="Google Shape;950;p44"/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51" name="Google Shape;951;p44"/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52" name="Google Shape;952;p44"/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53" name="Google Shape;953;p44"/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954" name="Google Shape;954;p44"/>
          <p:cNvGrpSpPr/>
          <p:nvPr/>
        </p:nvGrpSpPr>
        <p:grpSpPr>
          <a:xfrm>
            <a:off x="607314" y="2101061"/>
            <a:ext cx="3250949" cy="2519076"/>
            <a:chOff x="715067" y="1600275"/>
            <a:chExt cx="3763405" cy="2916165"/>
          </a:xfrm>
        </p:grpSpPr>
        <p:sp>
          <p:nvSpPr>
            <p:cNvPr id="955" name="Google Shape;955;p44"/>
            <p:cNvSpPr/>
            <p:nvPr/>
          </p:nvSpPr>
          <p:spPr>
            <a:xfrm>
              <a:off x="804672" y="1691640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6" name="Google Shape;956;p44"/>
            <p:cNvGrpSpPr/>
            <p:nvPr/>
          </p:nvGrpSpPr>
          <p:grpSpPr>
            <a:xfrm>
              <a:off x="715067" y="1600275"/>
              <a:ext cx="3674345" cy="2824800"/>
              <a:chOff x="715067" y="1600275"/>
              <a:chExt cx="3674345" cy="2824800"/>
            </a:xfrm>
          </p:grpSpPr>
          <p:grpSp>
            <p:nvGrpSpPr>
              <p:cNvPr id="957" name="Google Shape;957;p44"/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58" name="Google Shape;958;p44"/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59" name="Google Shape;959;p44"/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0" name="Google Shape;960;p44"/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61" name="Google Shape;961;p44"/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62" name="Google Shape;962;p44"/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63" name="Google Shape;963;p44"/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4" name="Google Shape;964;p44"/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65" name="Google Shape;965;p44"/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972" name="Google Shape;972;p44"/>
          <p:cNvSpPr txBox="1"/>
          <p:nvPr/>
        </p:nvSpPr>
        <p:spPr>
          <a:xfrm>
            <a:off x="2588280" y="4122757"/>
            <a:ext cx="1026751" cy="315903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Insight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973" name="Google Shape;973;p44"/>
          <p:cNvGrpSpPr/>
          <p:nvPr/>
        </p:nvGrpSpPr>
        <p:grpSpPr>
          <a:xfrm>
            <a:off x="7319955" y="4129898"/>
            <a:ext cx="1096177" cy="467261"/>
            <a:chOff x="1921813" y="3795717"/>
            <a:chExt cx="1439836" cy="613750"/>
          </a:xfrm>
        </p:grpSpPr>
        <p:sp>
          <p:nvSpPr>
            <p:cNvPr id="974" name="Google Shape;974;p44"/>
            <p:cNvSpPr txBox="1"/>
            <p:nvPr/>
          </p:nvSpPr>
          <p:spPr>
            <a:xfrm>
              <a:off x="1921813" y="3795717"/>
              <a:ext cx="1188600" cy="3657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Need</a:t>
              </a:r>
              <a:endParaRPr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75" name="Google Shape;975;p44"/>
            <p:cNvSpPr/>
            <p:nvPr/>
          </p:nvSpPr>
          <p:spPr>
            <a:xfrm rot="-2700000">
              <a:off x="2920191" y="3968009"/>
              <a:ext cx="365716" cy="365716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" name="Google Shape;978;p44"/>
          <p:cNvSpPr/>
          <p:nvPr/>
        </p:nvSpPr>
        <p:spPr>
          <a:xfrm>
            <a:off x="715160" y="10241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9C35B6-1EFF-E50C-5350-F236F0B871BC}"/>
              </a:ext>
            </a:extLst>
          </p:cNvPr>
          <p:cNvSpPr txBox="1"/>
          <p:nvPr/>
        </p:nvSpPr>
        <p:spPr>
          <a:xfrm>
            <a:off x="657942" y="2573467"/>
            <a:ext cx="3078870" cy="116955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>
                <a:latin typeface="Karla"/>
              </a:rPr>
              <a:t>Language student who prefer </a:t>
            </a:r>
            <a:r>
              <a:rPr lang="en-US" b="1">
                <a:latin typeface="Karla"/>
              </a:rPr>
              <a:t>simple</a:t>
            </a:r>
            <a:r>
              <a:rPr lang="en-US">
                <a:latin typeface="Karla"/>
              </a:rPr>
              <a:t>, interesting design, don't have technical knowledge, strict on the </a:t>
            </a:r>
            <a:r>
              <a:rPr lang="en-US" b="1">
                <a:latin typeface="Karla"/>
              </a:rPr>
              <a:t>reliability</a:t>
            </a:r>
            <a:r>
              <a:rPr lang="en-US">
                <a:latin typeface="Karla"/>
              </a:rPr>
              <a:t> of the purchase, delivery and insurance.</a:t>
            </a:r>
            <a:endParaRPr lang="vi-V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44F0C-C194-BA82-D094-533EADB6279F}"/>
              </a:ext>
            </a:extLst>
          </p:cNvPr>
          <p:cNvSpPr txBox="1"/>
          <p:nvPr/>
        </p:nvSpPr>
        <p:spPr>
          <a:xfrm>
            <a:off x="5426087" y="2663132"/>
            <a:ext cx="2980965" cy="138499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>
                <a:latin typeface="Karla"/>
              </a:rPr>
              <a:t>She needs the website enable ability to </a:t>
            </a:r>
            <a:r>
              <a:rPr lang="en-US" b="1">
                <a:latin typeface="Karla"/>
              </a:rPr>
              <a:t>compare</a:t>
            </a:r>
            <a:r>
              <a:rPr lang="en-US">
                <a:latin typeface="Karla"/>
              </a:rPr>
              <a:t> between products, </a:t>
            </a:r>
            <a:r>
              <a:rPr lang="en-US" b="1">
                <a:latin typeface="Karla"/>
              </a:rPr>
              <a:t>recommendation</a:t>
            </a:r>
            <a:r>
              <a:rPr lang="en-US">
                <a:latin typeface="Karla"/>
              </a:rPr>
              <a:t> for general user who don't specialize in tech, </a:t>
            </a:r>
            <a:r>
              <a:rPr lang="en-US" b="1">
                <a:latin typeface="Karla"/>
              </a:rPr>
              <a:t>fast respond </a:t>
            </a:r>
            <a:r>
              <a:rPr lang="en-US">
                <a:latin typeface="Karla"/>
              </a:rPr>
              <a:t>when a question is asked</a:t>
            </a:r>
          </a:p>
        </p:txBody>
      </p:sp>
      <p:grpSp>
        <p:nvGrpSpPr>
          <p:cNvPr id="20" name="Google Shape;9697;p66">
            <a:extLst>
              <a:ext uri="{FF2B5EF4-FFF2-40B4-BE49-F238E27FC236}">
                <a16:creationId xmlns:a16="http://schemas.microsoft.com/office/drawing/2014/main" id="{9139E1B6-A82E-42F1-E707-B91907D03BD0}"/>
              </a:ext>
            </a:extLst>
          </p:cNvPr>
          <p:cNvGrpSpPr/>
          <p:nvPr/>
        </p:nvGrpSpPr>
        <p:grpSpPr>
          <a:xfrm>
            <a:off x="7418202" y="962489"/>
            <a:ext cx="997931" cy="995710"/>
            <a:chOff x="1745217" y="1515471"/>
            <a:chExt cx="343269" cy="342505"/>
          </a:xfrm>
          <a:solidFill>
            <a:srgbClr val="EFC4B9"/>
          </a:solidFill>
        </p:grpSpPr>
        <p:sp>
          <p:nvSpPr>
            <p:cNvPr id="21" name="Google Shape;9698;p66">
              <a:extLst>
                <a:ext uri="{FF2B5EF4-FFF2-40B4-BE49-F238E27FC236}">
                  <a16:creationId xmlns:a16="http://schemas.microsoft.com/office/drawing/2014/main" id="{E17C8945-0A00-D68B-BF42-EC694F622F49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699;p66">
              <a:extLst>
                <a:ext uri="{FF2B5EF4-FFF2-40B4-BE49-F238E27FC236}">
                  <a16:creationId xmlns:a16="http://schemas.microsoft.com/office/drawing/2014/main" id="{1238A87A-81F9-FFC4-D48C-4B5014B9A943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700;p66">
              <a:extLst>
                <a:ext uri="{FF2B5EF4-FFF2-40B4-BE49-F238E27FC236}">
                  <a16:creationId xmlns:a16="http://schemas.microsoft.com/office/drawing/2014/main" id="{C7797719-1490-5E7D-8CAB-D12AEDC0438D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01;p66">
              <a:extLst>
                <a:ext uri="{FF2B5EF4-FFF2-40B4-BE49-F238E27FC236}">
                  <a16:creationId xmlns:a16="http://schemas.microsoft.com/office/drawing/2014/main" id="{07A89E36-4B02-4696-07D7-BFE21E6BCEAF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9069;p65">
            <a:extLst>
              <a:ext uri="{FF2B5EF4-FFF2-40B4-BE49-F238E27FC236}">
                <a16:creationId xmlns:a16="http://schemas.microsoft.com/office/drawing/2014/main" id="{4E2D892E-71DA-6CF6-356C-3136FD6A5226}"/>
              </a:ext>
            </a:extLst>
          </p:cNvPr>
          <p:cNvGrpSpPr/>
          <p:nvPr/>
        </p:nvGrpSpPr>
        <p:grpSpPr>
          <a:xfrm>
            <a:off x="428353" y="1570230"/>
            <a:ext cx="817165" cy="781220"/>
            <a:chOff x="7441465" y="2302860"/>
            <a:chExt cx="342192" cy="327140"/>
          </a:xfrm>
          <a:solidFill>
            <a:srgbClr val="D3E3D6"/>
          </a:solidFill>
        </p:grpSpPr>
        <p:sp>
          <p:nvSpPr>
            <p:cNvPr id="26" name="Google Shape;9070;p65">
              <a:extLst>
                <a:ext uri="{FF2B5EF4-FFF2-40B4-BE49-F238E27FC236}">
                  <a16:creationId xmlns:a16="http://schemas.microsoft.com/office/drawing/2014/main" id="{9E952762-F41D-5AD0-E9FB-6BF560CA3979}"/>
                </a:ext>
              </a:extLst>
            </p:cNvPr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71;p65">
              <a:extLst>
                <a:ext uri="{FF2B5EF4-FFF2-40B4-BE49-F238E27FC236}">
                  <a16:creationId xmlns:a16="http://schemas.microsoft.com/office/drawing/2014/main" id="{D754B2C2-F36C-8F61-BA68-21290050E158}"/>
                </a:ext>
              </a:extLst>
            </p:cNvPr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15" descr="Ảnh có chứa người, trang phục, Mặt người, cười&#10;&#10;Mô tả được tự động tạo">
            <a:extLst>
              <a:ext uri="{FF2B5EF4-FFF2-40B4-BE49-F238E27FC236}">
                <a16:creationId xmlns:a16="http://schemas.microsoft.com/office/drawing/2014/main" id="{D4476FF0-BFD9-ED79-F41B-9EB11E87CD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667" b="16667"/>
          <a:stretch/>
        </p:blipFill>
        <p:spPr>
          <a:xfrm>
            <a:off x="3743026" y="533302"/>
            <a:ext cx="1752166" cy="1816689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201195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619;p34">
            <a:extLst>
              <a:ext uri="{FF2B5EF4-FFF2-40B4-BE49-F238E27FC236}">
                <a16:creationId xmlns:a16="http://schemas.microsoft.com/office/drawing/2014/main" id="{263429FA-D7E1-3AC6-B8EE-24EA3753ACFD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619;p34">
            <a:extLst>
              <a:ext uri="{FF2B5EF4-FFF2-40B4-BE49-F238E27FC236}">
                <a16:creationId xmlns:a16="http://schemas.microsoft.com/office/drawing/2014/main" id="{6A1644BA-338C-760B-E197-5FDED0FC5EA0}"/>
              </a:ext>
            </a:extLst>
          </p:cNvPr>
          <p:cNvCxnSpPr>
            <a:cxnSpLocks/>
          </p:cNvCxnSpPr>
          <p:nvPr/>
        </p:nvCxnSpPr>
        <p:spPr>
          <a:xfrm flipV="1">
            <a:off x="4574427" y="319668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E616C0-1B82-F878-56D3-BFE4D1301003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66E0BE-A00B-5E3D-900D-51E818D2F00C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7F4624-925D-261A-1C8B-A6A952AB97C4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0904A0-9341-29B5-35D5-13C2BEA349C0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5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CCE1404-B6A2-0024-08E1-9B17ECE673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990971" y="480035"/>
            <a:ext cx="764007" cy="697578"/>
          </a:xfrm>
          <a:prstGeom prst="rect">
            <a:avLst/>
          </a:prstGeom>
        </p:spPr>
      </p:pic>
      <p:pic>
        <p:nvPicPr>
          <p:cNvPr id="6" name="Picture 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84DB127-F2F2-2E15-6FB5-E4AB533B60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993" t="12329" r="9041" b="53007"/>
          <a:stretch/>
        </p:blipFill>
        <p:spPr>
          <a:xfrm>
            <a:off x="1620498" y="1255047"/>
            <a:ext cx="764007" cy="697578"/>
          </a:xfrm>
          <a:prstGeom prst="rect">
            <a:avLst/>
          </a:prstGeom>
        </p:spPr>
      </p:pic>
      <p:pic>
        <p:nvPicPr>
          <p:cNvPr id="11" name="Picture 1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3C417C7-DAC3-976D-0A58-D7DF1C4DFE5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393" t="50453" r="48641" b="14883"/>
          <a:stretch/>
        </p:blipFill>
        <p:spPr>
          <a:xfrm>
            <a:off x="2992359" y="1223916"/>
            <a:ext cx="764007" cy="69757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1C3DCBD-1D14-47D1-D55B-51F06367EC42}"/>
              </a:ext>
            </a:extLst>
          </p:cNvPr>
          <p:cNvSpPr txBox="1"/>
          <p:nvPr/>
        </p:nvSpPr>
        <p:spPr>
          <a:xfrm>
            <a:off x="1653832" y="1309736"/>
            <a:ext cx="700448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“Pop up is fine as long as it won’t cover the entire screen”</a:t>
            </a:r>
            <a:endParaRPr lang="en-US" sz="600">
              <a:latin typeface="Karla"/>
              <a:ea typeface="Malgun Gothic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9CF08-CE06-12A3-8FEB-0CD49E22E74C}"/>
              </a:ext>
            </a:extLst>
          </p:cNvPr>
          <p:cNvSpPr txBox="1"/>
          <p:nvPr/>
        </p:nvSpPr>
        <p:spPr>
          <a:xfrm>
            <a:off x="2978587" y="1331631"/>
            <a:ext cx="803533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“I don’t know English,  it’d be nice to have Vietnameses option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DF6720-FB2A-DD39-2957-B41E2E0F56E7}"/>
              </a:ext>
            </a:extLst>
          </p:cNvPr>
          <p:cNvSpPr txBox="1"/>
          <p:nvPr/>
        </p:nvSpPr>
        <p:spPr>
          <a:xfrm>
            <a:off x="967569" y="540717"/>
            <a:ext cx="810799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"Online </a:t>
            </a:r>
            <a:r>
              <a:rPr lang="vi-VN" sz="600">
                <a:latin typeface="Karla"/>
                <a:ea typeface="Malgun Gothic"/>
              </a:rPr>
              <a:t>products are often more expensive and not as diverse as offline ones</a:t>
            </a:r>
            <a:r>
              <a:rPr lang="en-US" sz="600">
                <a:latin typeface="Karla"/>
                <a:ea typeface="Malgun Gothic"/>
              </a:rPr>
              <a:t>"</a:t>
            </a:r>
            <a:endParaRPr lang="vi-VN">
              <a:ea typeface="Malgun Gothic"/>
            </a:endParaRPr>
          </a:p>
        </p:txBody>
      </p:sp>
      <p:pic>
        <p:nvPicPr>
          <p:cNvPr id="26" name="Picture 2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E9FC414-4EE9-4EFF-9116-4760BAF5ED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314" t="12134" r="7720" b="53202"/>
          <a:stretch/>
        </p:blipFill>
        <p:spPr>
          <a:xfrm>
            <a:off x="1745519" y="3454920"/>
            <a:ext cx="807519" cy="737307"/>
          </a:xfrm>
          <a:prstGeom prst="rect">
            <a:avLst/>
          </a:prstGeom>
        </p:spPr>
      </p:pic>
      <p:pic>
        <p:nvPicPr>
          <p:cNvPr id="29" name="Picture 2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ED448E1-0108-C29B-2510-3E15C8EA8D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2946425" y="2801427"/>
            <a:ext cx="764007" cy="697578"/>
          </a:xfrm>
          <a:prstGeom prst="rect">
            <a:avLst/>
          </a:prstGeom>
        </p:spPr>
      </p:pic>
      <p:sp>
        <p:nvSpPr>
          <p:cNvPr id="1024" name="TextBox 1023">
            <a:extLst>
              <a:ext uri="{FF2B5EF4-FFF2-40B4-BE49-F238E27FC236}">
                <a16:creationId xmlns:a16="http://schemas.microsoft.com/office/drawing/2014/main" id="{16C5EE98-C067-3C54-B240-E5BBCC1CE360}"/>
              </a:ext>
            </a:extLst>
          </p:cNvPr>
          <p:cNvSpPr txBox="1"/>
          <p:nvPr/>
        </p:nvSpPr>
        <p:spPr>
          <a:xfrm>
            <a:off x="2978706" y="2861874"/>
            <a:ext cx="701508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Image and price of a product is the base of comparison</a:t>
            </a:r>
            <a:endParaRPr lang="en-US" sz="600">
              <a:latin typeface="Karla" pitchFamily="2" charset="0"/>
              <a:ea typeface="Malgun Gothic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61136BF7-11B5-3767-94F0-0D2B18884FA4}"/>
              </a:ext>
            </a:extLst>
          </p:cNvPr>
          <p:cNvSpPr txBox="1"/>
          <p:nvPr/>
        </p:nvSpPr>
        <p:spPr>
          <a:xfrm>
            <a:off x="1735039" y="3543054"/>
            <a:ext cx="807520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ea typeface="Malgun Gothic"/>
              </a:rPr>
              <a:t>Would find the cheapest product within the needed applications </a:t>
            </a:r>
            <a:endParaRPr lang="vi-VN"/>
          </a:p>
        </p:txBody>
      </p:sp>
      <p:pic>
        <p:nvPicPr>
          <p:cNvPr id="1031" name="Picture 10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AFCB67E-CEF3-B908-9D78-EE379777B8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24" t="51289" r="49610" b="14047"/>
          <a:stretch/>
        </p:blipFill>
        <p:spPr>
          <a:xfrm>
            <a:off x="760164" y="3119271"/>
            <a:ext cx="807518" cy="737306"/>
          </a:xfrm>
          <a:prstGeom prst="rect">
            <a:avLst/>
          </a:prstGeom>
        </p:spPr>
      </p:pic>
      <p:sp>
        <p:nvSpPr>
          <p:cNvPr id="1034" name="TextBox 1033">
            <a:extLst>
              <a:ext uri="{FF2B5EF4-FFF2-40B4-BE49-F238E27FC236}">
                <a16:creationId xmlns:a16="http://schemas.microsoft.com/office/drawing/2014/main" id="{8C14CFDD-598A-C243-6B33-24805281B3D2}"/>
              </a:ext>
            </a:extLst>
          </p:cNvPr>
          <p:cNvSpPr txBox="1"/>
          <p:nvPr/>
        </p:nvSpPr>
        <p:spPr>
          <a:xfrm>
            <a:off x="787308" y="3270614"/>
            <a:ext cx="73474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Only leave a review when were not satisfy</a:t>
            </a:r>
            <a:endParaRPr lang="en-US" sz="600">
              <a:latin typeface="Karla"/>
              <a:ea typeface="Malgun Gothic"/>
            </a:endParaRPr>
          </a:p>
        </p:txBody>
      </p:sp>
      <p:pic>
        <p:nvPicPr>
          <p:cNvPr id="1036" name="Picture 103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C9578B3-4C69-5047-FEA2-8119257E35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6987121" y="725947"/>
            <a:ext cx="764007" cy="697578"/>
          </a:xfrm>
          <a:prstGeom prst="rect">
            <a:avLst/>
          </a:prstGeom>
        </p:spPr>
      </p:pic>
      <p:pic>
        <p:nvPicPr>
          <p:cNvPr id="1039" name="Picture 103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C3F99ED-4166-310F-4681-D96F3BB4B4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5459944" y="574549"/>
            <a:ext cx="764007" cy="697578"/>
          </a:xfrm>
          <a:prstGeom prst="rect">
            <a:avLst/>
          </a:prstGeom>
        </p:spPr>
      </p:pic>
      <p:pic>
        <p:nvPicPr>
          <p:cNvPr id="1040" name="Picture 103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D5044DC-66C8-1CEA-768B-2C55EC7BE4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894" t="51911" r="50224" b="9632"/>
          <a:stretch/>
        </p:blipFill>
        <p:spPr>
          <a:xfrm>
            <a:off x="5986903" y="1527455"/>
            <a:ext cx="722092" cy="773906"/>
          </a:xfrm>
          <a:prstGeom prst="rect">
            <a:avLst/>
          </a:prstGeom>
        </p:spPr>
      </p:pic>
      <p:sp>
        <p:nvSpPr>
          <p:cNvPr id="1042" name="TextBox 1041">
            <a:extLst>
              <a:ext uri="{FF2B5EF4-FFF2-40B4-BE49-F238E27FC236}">
                <a16:creationId xmlns:a16="http://schemas.microsoft.com/office/drawing/2014/main" id="{427F2737-79B7-603F-D08B-CBEAC2033E2C}"/>
              </a:ext>
            </a:extLst>
          </p:cNvPr>
          <p:cNvSpPr txBox="1"/>
          <p:nvPr/>
        </p:nvSpPr>
        <p:spPr>
          <a:xfrm>
            <a:off x="5534066" y="789203"/>
            <a:ext cx="615761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Discount is a must</a:t>
            </a:r>
            <a:endParaRPr lang="vi-VN"/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0622B21F-7963-7BA2-58AE-D4FB45EA5158}"/>
              </a:ext>
            </a:extLst>
          </p:cNvPr>
          <p:cNvSpPr txBox="1"/>
          <p:nvPr/>
        </p:nvSpPr>
        <p:spPr>
          <a:xfrm>
            <a:off x="5973131" y="1583040"/>
            <a:ext cx="749636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The products should be divided into price range and shipping area</a:t>
            </a:r>
            <a:endParaRPr lang="vi-VN">
              <a:ea typeface="Malgun Gothic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0FD2B585-7F5D-FBBA-61DF-F789254D7394}"/>
              </a:ext>
            </a:extLst>
          </p:cNvPr>
          <p:cNvSpPr txBox="1"/>
          <p:nvPr/>
        </p:nvSpPr>
        <p:spPr>
          <a:xfrm>
            <a:off x="6946004" y="790705"/>
            <a:ext cx="850537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ea typeface="Malgun Gothic"/>
              </a:rPr>
              <a:t>I want to know about shipping method and a quality verification from the seller</a:t>
            </a:r>
            <a:endParaRPr lang="vi-VN">
              <a:ea typeface="Malgun Gothic"/>
            </a:endParaRPr>
          </a:p>
        </p:txBody>
      </p:sp>
      <p:pic>
        <p:nvPicPr>
          <p:cNvPr id="1050" name="Picture 104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22C487C-200F-8F74-D6C6-955C5B4715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6686042" y="3032342"/>
            <a:ext cx="807519" cy="737307"/>
          </a:xfrm>
          <a:prstGeom prst="rect">
            <a:avLst/>
          </a:prstGeom>
        </p:spPr>
      </p:pic>
      <p:pic>
        <p:nvPicPr>
          <p:cNvPr id="1051" name="Picture 105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9769609-D981-6177-E6A2-33BE68720C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24" t="51289" r="49610" b="14047"/>
          <a:stretch/>
        </p:blipFill>
        <p:spPr>
          <a:xfrm>
            <a:off x="5226893" y="3836667"/>
            <a:ext cx="764007" cy="697578"/>
          </a:xfrm>
          <a:prstGeom prst="rect">
            <a:avLst/>
          </a:prstGeom>
        </p:spPr>
      </p:pic>
      <p:pic>
        <p:nvPicPr>
          <p:cNvPr id="1053" name="Picture 105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7A62F7D-B5A0-6893-8B3A-D2391B103CE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993" t="12329" r="9041" b="53007"/>
          <a:stretch/>
        </p:blipFill>
        <p:spPr>
          <a:xfrm>
            <a:off x="5455233" y="2846566"/>
            <a:ext cx="818061" cy="746932"/>
          </a:xfrm>
          <a:prstGeom prst="rect">
            <a:avLst/>
          </a:prstGeom>
        </p:spPr>
      </p:pic>
      <p:sp>
        <p:nvSpPr>
          <p:cNvPr id="1055" name="TextBox 1054">
            <a:extLst>
              <a:ext uri="{FF2B5EF4-FFF2-40B4-BE49-F238E27FC236}">
                <a16:creationId xmlns:a16="http://schemas.microsoft.com/office/drawing/2014/main" id="{544067A6-27E9-290D-9ECF-74D7163BE3B5}"/>
              </a:ext>
            </a:extLst>
          </p:cNvPr>
          <p:cNvSpPr txBox="1"/>
          <p:nvPr/>
        </p:nvSpPr>
        <p:spPr>
          <a:xfrm>
            <a:off x="5249927" y="3965888"/>
            <a:ext cx="762633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 pitchFamily="2" charset="0"/>
                <a:ea typeface="Malgun Gothic"/>
              </a:rPr>
              <a:t>Would go for a more expensive item if it’s quality is better</a:t>
            </a:r>
            <a:endParaRPr lang="en-US" sz="600">
              <a:latin typeface="Karla" pitchFamily="2" charset="0"/>
              <a:ea typeface="Malgun Gothic"/>
            </a:endParaRPr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CFCE9A58-5D74-4EF0-C2CE-14003130835D}"/>
              </a:ext>
            </a:extLst>
          </p:cNvPr>
          <p:cNvSpPr txBox="1"/>
          <p:nvPr/>
        </p:nvSpPr>
        <p:spPr>
          <a:xfrm>
            <a:off x="5554262" y="2934864"/>
            <a:ext cx="638604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ea typeface="Malgun Gothic"/>
              </a:rPr>
              <a:t>Like the cheap and well advertised products</a:t>
            </a:r>
            <a:endParaRPr lang="vi-VN"/>
          </a:p>
        </p:txBody>
      </p:sp>
      <p:sp>
        <p:nvSpPr>
          <p:cNvPr id="1057" name="TextBox 1056">
            <a:extLst>
              <a:ext uri="{FF2B5EF4-FFF2-40B4-BE49-F238E27FC236}">
                <a16:creationId xmlns:a16="http://schemas.microsoft.com/office/drawing/2014/main" id="{4C88C06C-01A3-9620-9968-C90377A6E097}"/>
              </a:ext>
            </a:extLst>
          </p:cNvPr>
          <p:cNvSpPr txBox="1"/>
          <p:nvPr/>
        </p:nvSpPr>
        <p:spPr>
          <a:xfrm>
            <a:off x="6689009" y="3207882"/>
            <a:ext cx="80752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None of the reviews are trustable</a:t>
            </a:r>
            <a:endParaRPr lang="en-US" sz="600">
              <a:latin typeface="Karla"/>
              <a:ea typeface="Malgun Gothic"/>
            </a:endParaRPr>
          </a:p>
        </p:txBody>
      </p:sp>
      <p:pic>
        <p:nvPicPr>
          <p:cNvPr id="1062" name="Picture 106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8399AE2-0C06-F1CD-3185-C56F072B87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993" t="12329" r="9041" b="53007"/>
          <a:stretch/>
        </p:blipFill>
        <p:spPr>
          <a:xfrm>
            <a:off x="7209905" y="3928710"/>
            <a:ext cx="818061" cy="746932"/>
          </a:xfrm>
          <a:prstGeom prst="rect">
            <a:avLst/>
          </a:prstGeom>
        </p:spPr>
      </p:pic>
      <p:sp>
        <p:nvSpPr>
          <p:cNvPr id="1063" name="TextBox 1062">
            <a:extLst>
              <a:ext uri="{FF2B5EF4-FFF2-40B4-BE49-F238E27FC236}">
                <a16:creationId xmlns:a16="http://schemas.microsoft.com/office/drawing/2014/main" id="{C8346AD9-ACB0-EB31-C67D-351E4C811F5E}"/>
              </a:ext>
            </a:extLst>
          </p:cNvPr>
          <p:cNvSpPr txBox="1"/>
          <p:nvPr/>
        </p:nvSpPr>
        <p:spPr>
          <a:xfrm>
            <a:off x="7247267" y="3993757"/>
            <a:ext cx="756855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There should be information about stocking of every products</a:t>
            </a:r>
            <a:endParaRPr lang="en-US" sz="600">
              <a:latin typeface="Karla"/>
              <a:ea typeface="Malgun Gothic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7E8FA32-771F-874C-F23D-F74F9074CE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412" r="24707" b="34118"/>
          <a:stretch/>
        </p:blipFill>
        <p:spPr>
          <a:xfrm>
            <a:off x="3707328" y="1600447"/>
            <a:ext cx="1781195" cy="1781195"/>
          </a:xfrm>
          <a:prstGeom prst="ellipse">
            <a:avLst/>
          </a:prstGeom>
        </p:spPr>
      </p:pic>
      <p:pic>
        <p:nvPicPr>
          <p:cNvPr id="3" name="Picture 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BF61FFA-0C03-BE1B-2F02-65B7EAAAE4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2784788" y="3810448"/>
            <a:ext cx="807519" cy="7373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5FB660-2435-4E67-9A6D-D3E793267CAE}"/>
              </a:ext>
            </a:extLst>
          </p:cNvPr>
          <p:cNvSpPr txBox="1"/>
          <p:nvPr/>
        </p:nvSpPr>
        <p:spPr>
          <a:xfrm>
            <a:off x="2833410" y="3898582"/>
            <a:ext cx="748417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ea typeface="Malgun Gothic"/>
              </a:rPr>
              <a:t>Make comparision base on color, applications, origin</a:t>
            </a:r>
            <a:endParaRPr lang="vi-VN"/>
          </a:p>
        </p:txBody>
      </p:sp>
      <p:pic>
        <p:nvPicPr>
          <p:cNvPr id="12" name="Picture 1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E8F55AD-638D-427E-537F-0F98D82282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4314" t="12134" r="7720" b="53202"/>
          <a:stretch/>
        </p:blipFill>
        <p:spPr>
          <a:xfrm>
            <a:off x="417184" y="3981638"/>
            <a:ext cx="807519" cy="73730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0E3735-4816-7FF2-1371-38DD391966F8}"/>
              </a:ext>
            </a:extLst>
          </p:cNvPr>
          <p:cNvSpPr txBox="1"/>
          <p:nvPr/>
        </p:nvSpPr>
        <p:spPr>
          <a:xfrm>
            <a:off x="406704" y="4069772"/>
            <a:ext cx="807520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ea typeface="Malgun Gothic"/>
              </a:rPr>
              <a:t>Often view the product online and go buy it offline to double check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666029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7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oogle Shape;619;p34">
            <a:extLst>
              <a:ext uri="{FF2B5EF4-FFF2-40B4-BE49-F238E27FC236}">
                <a16:creationId xmlns:a16="http://schemas.microsoft.com/office/drawing/2014/main" id="{94FBED14-4094-DFAC-CA30-E0E9CF0ED782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Google Shape;619;p34">
            <a:extLst>
              <a:ext uri="{FF2B5EF4-FFF2-40B4-BE49-F238E27FC236}">
                <a16:creationId xmlns:a16="http://schemas.microsoft.com/office/drawing/2014/main" id="{D8A2496B-6A48-6651-3943-8480CD2EACA3}"/>
              </a:ext>
            </a:extLst>
          </p:cNvPr>
          <p:cNvCxnSpPr>
            <a:cxnSpLocks/>
          </p:cNvCxnSpPr>
          <p:nvPr/>
        </p:nvCxnSpPr>
        <p:spPr>
          <a:xfrm flipV="1">
            <a:off x="4574427" y="319668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E6AF57C4-84E3-14B1-0E3D-78E6FFE4D407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0CF562-9BF2-6E0B-51C6-F44CE3DE3720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2880D7-87B7-F271-C3ED-347CAC3DC17F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57A755-87F7-5832-07F4-CAE423490748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9" name="Picture 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9414A88-F51C-2802-0D18-C3E13B4DFDF4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990971" y="480035"/>
            <a:ext cx="764007" cy="697578"/>
          </a:xfrm>
          <a:prstGeom prst="rect">
            <a:avLst/>
          </a:prstGeom>
        </p:spPr>
      </p:pic>
      <p:pic>
        <p:nvPicPr>
          <p:cNvPr id="10" name="Picture 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082F25F-89CC-BE92-0129-075B686C869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2993" t="12329" r="9041" b="53007"/>
          <a:stretch/>
        </p:blipFill>
        <p:spPr>
          <a:xfrm>
            <a:off x="1620498" y="1255047"/>
            <a:ext cx="764007" cy="697578"/>
          </a:xfrm>
          <a:prstGeom prst="rect">
            <a:avLst/>
          </a:prstGeom>
        </p:spPr>
      </p:pic>
      <p:pic>
        <p:nvPicPr>
          <p:cNvPr id="11" name="Picture 1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576956F-937A-D92A-D6BE-1949A535B76F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3393" t="50453" r="48641" b="14883"/>
          <a:stretch/>
        </p:blipFill>
        <p:spPr>
          <a:xfrm>
            <a:off x="2992359" y="1223916"/>
            <a:ext cx="764007" cy="69757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0607D42-6247-262C-DE59-4E17B79BA182}"/>
              </a:ext>
            </a:extLst>
          </p:cNvPr>
          <p:cNvSpPr txBox="1"/>
          <p:nvPr/>
        </p:nvSpPr>
        <p:spPr>
          <a:xfrm>
            <a:off x="1653832" y="1309736"/>
            <a:ext cx="700448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“Pop up is fine as long as it won’t cover the entire screen”</a:t>
            </a:r>
            <a:endParaRPr lang="en-US" sz="600">
              <a:latin typeface="Karla"/>
              <a:ea typeface="Malgun Gothic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34DAA1-4BB9-7027-1D63-B9C8691001BF}"/>
              </a:ext>
            </a:extLst>
          </p:cNvPr>
          <p:cNvSpPr txBox="1"/>
          <p:nvPr/>
        </p:nvSpPr>
        <p:spPr>
          <a:xfrm>
            <a:off x="2978587" y="1331631"/>
            <a:ext cx="803533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“I don’t know English,  it’d be nice to have Vietnameses option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8A6D663-5EF2-3467-38D3-27883B4FE782}"/>
              </a:ext>
            </a:extLst>
          </p:cNvPr>
          <p:cNvSpPr txBox="1"/>
          <p:nvPr/>
        </p:nvSpPr>
        <p:spPr>
          <a:xfrm>
            <a:off x="967569" y="540717"/>
            <a:ext cx="810799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"Online </a:t>
            </a:r>
            <a:r>
              <a:rPr lang="vi-VN" sz="600">
                <a:latin typeface="Karla"/>
                <a:ea typeface="Malgun Gothic"/>
              </a:rPr>
              <a:t>products are often more expensive and not as diverse as offline ones</a:t>
            </a:r>
            <a:r>
              <a:rPr lang="en-US" sz="600">
                <a:latin typeface="Karla"/>
                <a:ea typeface="Malgun Gothic"/>
              </a:rPr>
              <a:t>"</a:t>
            </a:r>
            <a:endParaRPr lang="vi-VN">
              <a:ea typeface="Malgun Gothic"/>
            </a:endParaRPr>
          </a:p>
        </p:txBody>
      </p:sp>
      <p:pic>
        <p:nvPicPr>
          <p:cNvPr id="15" name="Picture 1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F9DBFE5-C332-15C2-F9C9-14A74E332DF9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4314" t="12134" r="7720" b="53202"/>
          <a:stretch/>
        </p:blipFill>
        <p:spPr>
          <a:xfrm>
            <a:off x="1745519" y="3454920"/>
            <a:ext cx="807519" cy="737307"/>
          </a:xfrm>
          <a:prstGeom prst="rect">
            <a:avLst/>
          </a:prstGeom>
        </p:spPr>
      </p:pic>
      <p:pic>
        <p:nvPicPr>
          <p:cNvPr id="16" name="Picture 1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ADFFEC7C-F726-7DB6-B266-123C6EA2558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3552" t="50837" r="8482" b="14499"/>
          <a:stretch/>
        </p:blipFill>
        <p:spPr>
          <a:xfrm>
            <a:off x="2946425" y="2801427"/>
            <a:ext cx="764007" cy="69757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C249E2A-43FD-E5E2-D5C2-B351980C4A81}"/>
              </a:ext>
            </a:extLst>
          </p:cNvPr>
          <p:cNvSpPr txBox="1"/>
          <p:nvPr/>
        </p:nvSpPr>
        <p:spPr>
          <a:xfrm>
            <a:off x="2978706" y="2861874"/>
            <a:ext cx="701508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Image and price of a product is the base of comparison</a:t>
            </a:r>
            <a:endParaRPr lang="en-US" sz="600">
              <a:latin typeface="Karla" pitchFamily="2" charset="0"/>
              <a:ea typeface="Malgun Gothic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2CA0A0-029B-1201-BE96-894854F3B420}"/>
              </a:ext>
            </a:extLst>
          </p:cNvPr>
          <p:cNvSpPr txBox="1"/>
          <p:nvPr/>
        </p:nvSpPr>
        <p:spPr>
          <a:xfrm>
            <a:off x="1735039" y="3543054"/>
            <a:ext cx="807520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ea typeface="Malgun Gothic"/>
              </a:rPr>
              <a:t>Would find the cheapest product within the needed applications </a:t>
            </a:r>
            <a:endParaRPr lang="vi-VN"/>
          </a:p>
        </p:txBody>
      </p:sp>
      <p:pic>
        <p:nvPicPr>
          <p:cNvPr id="19" name="Picture 1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033778C9-0F16-38D8-A96B-7FA98F48FB3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2424" t="51289" r="49610" b="14047"/>
          <a:stretch/>
        </p:blipFill>
        <p:spPr>
          <a:xfrm>
            <a:off x="760164" y="3119271"/>
            <a:ext cx="807518" cy="73730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E701860-2278-22E8-0382-7BE76E095C34}"/>
              </a:ext>
            </a:extLst>
          </p:cNvPr>
          <p:cNvSpPr txBox="1"/>
          <p:nvPr/>
        </p:nvSpPr>
        <p:spPr>
          <a:xfrm>
            <a:off x="787308" y="3270614"/>
            <a:ext cx="73474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Only leave a review when were not satisfy</a:t>
            </a:r>
            <a:endParaRPr lang="en-US" sz="600">
              <a:latin typeface="Karla"/>
              <a:ea typeface="Malgun Gothic"/>
            </a:endParaRPr>
          </a:p>
        </p:txBody>
      </p:sp>
      <p:pic>
        <p:nvPicPr>
          <p:cNvPr id="21" name="Picture 2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9D6A5E2-251D-244C-2A39-B8CA4D568914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6987121" y="725947"/>
            <a:ext cx="764007" cy="697578"/>
          </a:xfrm>
          <a:prstGeom prst="rect">
            <a:avLst/>
          </a:prstGeom>
        </p:spPr>
      </p:pic>
      <p:pic>
        <p:nvPicPr>
          <p:cNvPr id="22" name="Picture 2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E5E76F4-1627-09CC-9E3F-F5573E234151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3552" t="50837" r="8482" b="14499"/>
          <a:stretch/>
        </p:blipFill>
        <p:spPr>
          <a:xfrm>
            <a:off x="5459944" y="574549"/>
            <a:ext cx="764007" cy="697578"/>
          </a:xfrm>
          <a:prstGeom prst="rect">
            <a:avLst/>
          </a:prstGeom>
        </p:spPr>
      </p:pic>
      <p:pic>
        <p:nvPicPr>
          <p:cNvPr id="23" name="Picture 2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16665E1-2AD4-39F5-F989-7884A617DB5D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3894" t="51911" r="50224" b="9632"/>
          <a:stretch/>
        </p:blipFill>
        <p:spPr>
          <a:xfrm>
            <a:off x="5986903" y="1527455"/>
            <a:ext cx="722092" cy="77390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7FDB677-4FE7-1BAB-B779-BC6ECB4D1965}"/>
              </a:ext>
            </a:extLst>
          </p:cNvPr>
          <p:cNvSpPr txBox="1"/>
          <p:nvPr/>
        </p:nvSpPr>
        <p:spPr>
          <a:xfrm>
            <a:off x="5534066" y="789203"/>
            <a:ext cx="615761" cy="27699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Discount is a must</a:t>
            </a:r>
            <a:endParaRPr lang="vi-V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C0ACA10-E2B7-9C43-A261-B1E4D373F1E4}"/>
              </a:ext>
            </a:extLst>
          </p:cNvPr>
          <p:cNvSpPr txBox="1"/>
          <p:nvPr/>
        </p:nvSpPr>
        <p:spPr>
          <a:xfrm>
            <a:off x="5973131" y="1583040"/>
            <a:ext cx="749636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The products should be divided into price range and shipping area</a:t>
            </a:r>
            <a:endParaRPr lang="vi-VN">
              <a:ea typeface="Malgun Gothic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C24C97-E1B2-A87F-CF8E-3DBEA7EDB36E}"/>
              </a:ext>
            </a:extLst>
          </p:cNvPr>
          <p:cNvSpPr txBox="1"/>
          <p:nvPr/>
        </p:nvSpPr>
        <p:spPr>
          <a:xfrm>
            <a:off x="6946004" y="790705"/>
            <a:ext cx="850537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ea typeface="Malgun Gothic"/>
              </a:rPr>
              <a:t>I want to know about shipping method and a quality verification from the seller</a:t>
            </a:r>
            <a:endParaRPr lang="vi-VN">
              <a:ea typeface="Malgun Gothic"/>
            </a:endParaRPr>
          </a:p>
        </p:txBody>
      </p:sp>
      <p:pic>
        <p:nvPicPr>
          <p:cNvPr id="29" name="Picture 2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2DD97A9-5240-2F74-5270-FF4E96BA10B3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6686042" y="3032342"/>
            <a:ext cx="807519" cy="737307"/>
          </a:xfrm>
          <a:prstGeom prst="rect">
            <a:avLst/>
          </a:prstGeom>
        </p:spPr>
      </p:pic>
      <p:pic>
        <p:nvPicPr>
          <p:cNvPr id="30" name="Picture 2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61D5955-82C4-8B1E-5D57-B4E6FEB29071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2424" t="51289" r="49610" b="14047"/>
          <a:stretch/>
        </p:blipFill>
        <p:spPr>
          <a:xfrm>
            <a:off x="5226893" y="3836667"/>
            <a:ext cx="764007" cy="697578"/>
          </a:xfrm>
          <a:prstGeom prst="rect">
            <a:avLst/>
          </a:prstGeom>
        </p:spPr>
      </p:pic>
      <p:pic>
        <p:nvPicPr>
          <p:cNvPr id="31" name="Picture 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079816C-EBFC-9119-31F6-EE9CD3DE29D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2993" t="12329" r="9041" b="53007"/>
          <a:stretch/>
        </p:blipFill>
        <p:spPr>
          <a:xfrm>
            <a:off x="5455233" y="2846566"/>
            <a:ext cx="818061" cy="74693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CEFD9EF-1AAB-8392-0B83-E50B1999F1BE}"/>
              </a:ext>
            </a:extLst>
          </p:cNvPr>
          <p:cNvSpPr txBox="1"/>
          <p:nvPr/>
        </p:nvSpPr>
        <p:spPr>
          <a:xfrm>
            <a:off x="5249927" y="3965888"/>
            <a:ext cx="762633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 pitchFamily="2" charset="0"/>
                <a:ea typeface="Malgun Gothic"/>
              </a:rPr>
              <a:t>Would go for a more expensive item if it’s quality is better</a:t>
            </a:r>
            <a:endParaRPr lang="en-US" sz="600">
              <a:latin typeface="Karla" pitchFamily="2" charset="0"/>
              <a:ea typeface="Malgun Gothic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5385AFA-FB76-F9E9-6388-078B58146E6F}"/>
              </a:ext>
            </a:extLst>
          </p:cNvPr>
          <p:cNvSpPr txBox="1"/>
          <p:nvPr/>
        </p:nvSpPr>
        <p:spPr>
          <a:xfrm>
            <a:off x="5554262" y="2934864"/>
            <a:ext cx="638604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ea typeface="Malgun Gothic"/>
              </a:rPr>
              <a:t>Like the cheap and well advertised products</a:t>
            </a:r>
            <a:endParaRPr lang="vi-VN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BA7FEF7-E530-7785-E40C-161B4388CAED}"/>
              </a:ext>
            </a:extLst>
          </p:cNvPr>
          <p:cNvSpPr txBox="1"/>
          <p:nvPr/>
        </p:nvSpPr>
        <p:spPr>
          <a:xfrm>
            <a:off x="6689009" y="3207882"/>
            <a:ext cx="80752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None of the reviews are trustable</a:t>
            </a:r>
            <a:endParaRPr lang="en-US" sz="600">
              <a:latin typeface="Karla"/>
              <a:ea typeface="Malgun Gothic"/>
            </a:endParaRPr>
          </a:p>
        </p:txBody>
      </p:sp>
      <p:pic>
        <p:nvPicPr>
          <p:cNvPr id="38" name="Picture 3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E423608-2C0A-E750-8212-72D0C35CC92E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2993" t="12329" r="9041" b="53007"/>
          <a:stretch/>
        </p:blipFill>
        <p:spPr>
          <a:xfrm>
            <a:off x="7209905" y="3928710"/>
            <a:ext cx="818061" cy="746932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149DEBB2-78A8-5944-9D55-BA3D554759B1}"/>
              </a:ext>
            </a:extLst>
          </p:cNvPr>
          <p:cNvSpPr txBox="1"/>
          <p:nvPr/>
        </p:nvSpPr>
        <p:spPr>
          <a:xfrm>
            <a:off x="7247267" y="3993757"/>
            <a:ext cx="756855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latin typeface="Karla"/>
                <a:ea typeface="Malgun Gothic"/>
              </a:rPr>
              <a:t>There should be information about stocking of every products</a:t>
            </a:r>
            <a:endParaRPr lang="en-US" sz="600">
              <a:latin typeface="Karla"/>
              <a:ea typeface="Malgun Gothic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3DD08B84-4F23-F060-D4F0-15FAB5C037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412" r="24707" b="34118"/>
          <a:stretch/>
        </p:blipFill>
        <p:spPr>
          <a:xfrm>
            <a:off x="3707328" y="1600447"/>
            <a:ext cx="1781195" cy="1781195"/>
          </a:xfrm>
          <a:prstGeom prst="ellipse">
            <a:avLst/>
          </a:prstGeom>
        </p:spPr>
      </p:pic>
      <p:pic>
        <p:nvPicPr>
          <p:cNvPr id="44" name="Picture 43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F58609B-637F-17EB-E34B-05E9CC5C65AB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2784788" y="3810448"/>
            <a:ext cx="807519" cy="737307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DFC841C-F9D0-F9AB-0941-E6D3096AFBE2}"/>
              </a:ext>
            </a:extLst>
          </p:cNvPr>
          <p:cNvSpPr txBox="1"/>
          <p:nvPr/>
        </p:nvSpPr>
        <p:spPr>
          <a:xfrm>
            <a:off x="2833410" y="3898582"/>
            <a:ext cx="748417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ea typeface="Malgun Gothic"/>
              </a:rPr>
              <a:t>Make comparision base on color, applications, origin</a:t>
            </a:r>
            <a:endParaRPr lang="vi-VN"/>
          </a:p>
        </p:txBody>
      </p:sp>
      <p:pic>
        <p:nvPicPr>
          <p:cNvPr id="48" name="Picture 4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9CED530-1B61-55FF-140F-84BD91ED000C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4314" t="12134" r="7720" b="53202"/>
          <a:stretch/>
        </p:blipFill>
        <p:spPr>
          <a:xfrm>
            <a:off x="417184" y="3981638"/>
            <a:ext cx="807519" cy="737307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53CA8479-467B-92C6-ED36-9CF712727063}"/>
              </a:ext>
            </a:extLst>
          </p:cNvPr>
          <p:cNvSpPr txBox="1"/>
          <p:nvPr/>
        </p:nvSpPr>
        <p:spPr>
          <a:xfrm>
            <a:off x="406704" y="4069772"/>
            <a:ext cx="807520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600">
                <a:ea typeface="Malgun Gothic"/>
              </a:rPr>
              <a:t>Often view the product online and go buy it offline to double check</a:t>
            </a:r>
            <a:endParaRPr lang="vi-VN"/>
          </a:p>
        </p:txBody>
      </p:sp>
      <p:pic>
        <p:nvPicPr>
          <p:cNvPr id="52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1D1162E-9450-22C0-85C0-96EA314DAF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1949748" y="659480"/>
            <a:ext cx="1283552" cy="1130533"/>
          </a:xfrm>
          <a:prstGeom prst="rect">
            <a:avLst/>
          </a:prstGeom>
        </p:spPr>
      </p:pic>
      <p:sp>
        <p:nvSpPr>
          <p:cNvPr id="54" name="TextBox 1025">
            <a:extLst>
              <a:ext uri="{FF2B5EF4-FFF2-40B4-BE49-F238E27FC236}">
                <a16:creationId xmlns:a16="http://schemas.microsoft.com/office/drawing/2014/main" id="{6696F740-9F6B-CA8F-CA80-C5494F0059E9}"/>
              </a:ext>
            </a:extLst>
          </p:cNvPr>
          <p:cNvSpPr txBox="1"/>
          <p:nvPr/>
        </p:nvSpPr>
        <p:spPr>
          <a:xfrm>
            <a:off x="1999136" y="871891"/>
            <a:ext cx="1139139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1200">
                <a:latin typeface="Karla"/>
                <a:ea typeface="Malgun Gothic"/>
              </a:rPr>
              <a:t>Need language options</a:t>
            </a:r>
            <a:endParaRPr lang="vi-VN"/>
          </a:p>
        </p:txBody>
      </p:sp>
      <p:pic>
        <p:nvPicPr>
          <p:cNvPr id="56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E98C525-A367-5CE0-673A-E8F5351DF4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967" t="50504" r="9067" b="14832"/>
          <a:stretch/>
        </p:blipFill>
        <p:spPr>
          <a:xfrm>
            <a:off x="6529331" y="1176324"/>
            <a:ext cx="1283552" cy="1130533"/>
          </a:xfrm>
          <a:prstGeom prst="rect">
            <a:avLst/>
          </a:prstGeom>
        </p:spPr>
      </p:pic>
      <p:sp>
        <p:nvSpPr>
          <p:cNvPr id="58" name="TextBox 1025">
            <a:extLst>
              <a:ext uri="{FF2B5EF4-FFF2-40B4-BE49-F238E27FC236}">
                <a16:creationId xmlns:a16="http://schemas.microsoft.com/office/drawing/2014/main" id="{5B8509E7-4F8E-EFCE-283E-0E3C0DCBB7A8}"/>
              </a:ext>
            </a:extLst>
          </p:cNvPr>
          <p:cNvSpPr txBox="1"/>
          <p:nvPr/>
        </p:nvSpPr>
        <p:spPr>
          <a:xfrm>
            <a:off x="6637805" y="1325301"/>
            <a:ext cx="1139139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1200">
                <a:latin typeface="Karla"/>
                <a:ea typeface="Malgun Gothic"/>
              </a:rPr>
              <a:t>Product filter should contain price and area</a:t>
            </a:r>
            <a:endParaRPr lang="vi-VN"/>
          </a:p>
        </p:txBody>
      </p:sp>
      <p:pic>
        <p:nvPicPr>
          <p:cNvPr id="60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7854493-9376-3FCA-24FC-107421B7A3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673" t="50674" r="46361" b="14662"/>
          <a:stretch/>
        </p:blipFill>
        <p:spPr>
          <a:xfrm>
            <a:off x="938721" y="3558591"/>
            <a:ext cx="1283552" cy="1130533"/>
          </a:xfrm>
          <a:prstGeom prst="rect">
            <a:avLst/>
          </a:prstGeom>
        </p:spPr>
      </p:pic>
      <p:sp>
        <p:nvSpPr>
          <p:cNvPr id="62" name="TextBox 1025">
            <a:extLst>
              <a:ext uri="{FF2B5EF4-FFF2-40B4-BE49-F238E27FC236}">
                <a16:creationId xmlns:a16="http://schemas.microsoft.com/office/drawing/2014/main" id="{D7ED2FD0-BE63-91B9-EF36-F945DDB722F5}"/>
              </a:ext>
            </a:extLst>
          </p:cNvPr>
          <p:cNvSpPr txBox="1"/>
          <p:nvPr/>
        </p:nvSpPr>
        <p:spPr>
          <a:xfrm>
            <a:off x="938048" y="3608107"/>
            <a:ext cx="1139139" cy="10156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1200">
                <a:latin typeface="Karla"/>
                <a:ea typeface="Malgun Gothic"/>
              </a:rPr>
              <a:t>Don’t make comparison base on technical informations</a:t>
            </a:r>
            <a:endParaRPr lang="vi-VN"/>
          </a:p>
        </p:txBody>
      </p:sp>
      <p:pic>
        <p:nvPicPr>
          <p:cNvPr id="1024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6874173-9412-D7B5-8FDE-AB495DAF08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786" t="12890" r="9248" b="52446"/>
          <a:stretch/>
        </p:blipFill>
        <p:spPr>
          <a:xfrm>
            <a:off x="2359989" y="2955824"/>
            <a:ext cx="1283552" cy="1130533"/>
          </a:xfrm>
          <a:prstGeom prst="rect">
            <a:avLst/>
          </a:prstGeom>
        </p:spPr>
      </p:pic>
      <p:sp>
        <p:nvSpPr>
          <p:cNvPr id="1025" name="TextBox 1025">
            <a:extLst>
              <a:ext uri="{FF2B5EF4-FFF2-40B4-BE49-F238E27FC236}">
                <a16:creationId xmlns:a16="http://schemas.microsoft.com/office/drawing/2014/main" id="{526093F0-F5EA-A009-80E3-CAA9E3B5BDE1}"/>
              </a:ext>
            </a:extLst>
          </p:cNvPr>
          <p:cNvSpPr txBox="1"/>
          <p:nvPr/>
        </p:nvSpPr>
        <p:spPr>
          <a:xfrm>
            <a:off x="2454797" y="3039421"/>
            <a:ext cx="1139139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1200">
                <a:latin typeface="Karla"/>
                <a:ea typeface="Malgun Gothic"/>
              </a:rPr>
              <a:t>Only use the website for viewing product</a:t>
            </a:r>
            <a:endParaRPr lang="vi-VN"/>
          </a:p>
        </p:txBody>
      </p:sp>
      <p:pic>
        <p:nvPicPr>
          <p:cNvPr id="1026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2870F03-E53E-2ACC-CE3F-17C402B9C4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6198324" y="3241379"/>
            <a:ext cx="1283552" cy="1130533"/>
          </a:xfrm>
          <a:prstGeom prst="rect">
            <a:avLst/>
          </a:prstGeom>
        </p:spPr>
      </p:pic>
      <p:sp>
        <p:nvSpPr>
          <p:cNvPr id="1027" name="TextBox 1025">
            <a:extLst>
              <a:ext uri="{FF2B5EF4-FFF2-40B4-BE49-F238E27FC236}">
                <a16:creationId xmlns:a16="http://schemas.microsoft.com/office/drawing/2014/main" id="{B469677A-9DBA-98FB-2685-EEDA54473245}"/>
              </a:ext>
            </a:extLst>
          </p:cNvPr>
          <p:cNvSpPr txBox="1"/>
          <p:nvPr/>
        </p:nvSpPr>
        <p:spPr>
          <a:xfrm>
            <a:off x="6124652" y="3334754"/>
            <a:ext cx="1402037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vi-VN" sz="1200">
                <a:latin typeface="Karla"/>
                <a:ea typeface="Malgun Gothic"/>
              </a:rPr>
              <a:t>Recommen</a:t>
            </a:r>
          </a:p>
          <a:p>
            <a:pPr algn="ctr"/>
            <a:r>
              <a:rPr lang="vi-VN" sz="1200">
                <a:latin typeface="Karla"/>
                <a:ea typeface="Malgun Gothic"/>
              </a:rPr>
              <a:t>-dation by buyer is trustable but the review is not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76585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2" name="Google Shape;942;p44"/>
          <p:cNvGrpSpPr/>
          <p:nvPr/>
        </p:nvGrpSpPr>
        <p:grpSpPr>
          <a:xfrm>
            <a:off x="5328349" y="2101061"/>
            <a:ext cx="3245106" cy="2514549"/>
            <a:chOff x="4754842" y="1601102"/>
            <a:chExt cx="3763405" cy="2916165"/>
          </a:xfrm>
        </p:grpSpPr>
        <p:sp>
          <p:nvSpPr>
            <p:cNvPr id="943" name="Google Shape;943;p44"/>
            <p:cNvSpPr/>
            <p:nvPr/>
          </p:nvSpPr>
          <p:spPr>
            <a:xfrm>
              <a:off x="4844447" y="1692467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4" name="Google Shape;944;p44"/>
            <p:cNvGrpSpPr/>
            <p:nvPr/>
          </p:nvGrpSpPr>
          <p:grpSpPr>
            <a:xfrm>
              <a:off x="4754842" y="1601102"/>
              <a:ext cx="3674345" cy="2824800"/>
              <a:chOff x="715067" y="1600275"/>
              <a:chExt cx="3674345" cy="2824800"/>
            </a:xfrm>
          </p:grpSpPr>
          <p:grpSp>
            <p:nvGrpSpPr>
              <p:cNvPr id="945" name="Google Shape;945;p44"/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46" name="Google Shape;946;p44"/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47" name="Google Shape;947;p44"/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48" name="Google Shape;948;p44"/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49" name="Google Shape;949;p44"/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50" name="Google Shape;950;p44"/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51" name="Google Shape;951;p44"/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52" name="Google Shape;952;p44"/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53" name="Google Shape;953;p44"/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954" name="Google Shape;954;p44"/>
          <p:cNvGrpSpPr/>
          <p:nvPr/>
        </p:nvGrpSpPr>
        <p:grpSpPr>
          <a:xfrm>
            <a:off x="607314" y="2101061"/>
            <a:ext cx="3250949" cy="2519076"/>
            <a:chOff x="715067" y="1600275"/>
            <a:chExt cx="3763405" cy="2916165"/>
          </a:xfrm>
        </p:grpSpPr>
        <p:sp>
          <p:nvSpPr>
            <p:cNvPr id="955" name="Google Shape;955;p44"/>
            <p:cNvSpPr/>
            <p:nvPr/>
          </p:nvSpPr>
          <p:spPr>
            <a:xfrm>
              <a:off x="804672" y="1691640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6" name="Google Shape;956;p44"/>
            <p:cNvGrpSpPr/>
            <p:nvPr/>
          </p:nvGrpSpPr>
          <p:grpSpPr>
            <a:xfrm>
              <a:off x="715067" y="1600275"/>
              <a:ext cx="3674345" cy="2824800"/>
              <a:chOff x="715067" y="1600275"/>
              <a:chExt cx="3674345" cy="2824800"/>
            </a:xfrm>
          </p:grpSpPr>
          <p:grpSp>
            <p:nvGrpSpPr>
              <p:cNvPr id="957" name="Google Shape;957;p44"/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58" name="Google Shape;958;p44"/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59" name="Google Shape;959;p44"/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0" name="Google Shape;960;p44"/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61" name="Google Shape;961;p44"/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62" name="Google Shape;962;p44"/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63" name="Google Shape;963;p44"/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4" name="Google Shape;964;p44"/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65" name="Google Shape;965;p44"/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972" name="Google Shape;972;p44"/>
          <p:cNvSpPr txBox="1"/>
          <p:nvPr/>
        </p:nvSpPr>
        <p:spPr>
          <a:xfrm>
            <a:off x="2588280" y="4122757"/>
            <a:ext cx="1026751" cy="315903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Insight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973" name="Google Shape;973;p44"/>
          <p:cNvGrpSpPr/>
          <p:nvPr/>
        </p:nvGrpSpPr>
        <p:grpSpPr>
          <a:xfrm>
            <a:off x="7319955" y="4129898"/>
            <a:ext cx="1096177" cy="467261"/>
            <a:chOff x="1921813" y="3795717"/>
            <a:chExt cx="1439836" cy="613750"/>
          </a:xfrm>
        </p:grpSpPr>
        <p:sp>
          <p:nvSpPr>
            <p:cNvPr id="974" name="Google Shape;974;p44"/>
            <p:cNvSpPr txBox="1"/>
            <p:nvPr/>
          </p:nvSpPr>
          <p:spPr>
            <a:xfrm>
              <a:off x="1921813" y="3795717"/>
              <a:ext cx="1188600" cy="3657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Need</a:t>
              </a:r>
              <a:endParaRPr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75" name="Google Shape;975;p44"/>
            <p:cNvSpPr/>
            <p:nvPr/>
          </p:nvSpPr>
          <p:spPr>
            <a:xfrm rot="-2700000">
              <a:off x="2920191" y="3968009"/>
              <a:ext cx="365716" cy="365716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" name="Google Shape;978;p44"/>
          <p:cNvSpPr/>
          <p:nvPr/>
        </p:nvSpPr>
        <p:spPr>
          <a:xfrm>
            <a:off x="715160" y="10241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9C35B6-1EFF-E50C-5350-F236F0B871BC}"/>
              </a:ext>
            </a:extLst>
          </p:cNvPr>
          <p:cNvSpPr txBox="1"/>
          <p:nvPr/>
        </p:nvSpPr>
        <p:spPr>
          <a:xfrm>
            <a:off x="657942" y="2573467"/>
            <a:ext cx="3078870" cy="160043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vi-VN"/>
              <a:t>Office </a:t>
            </a:r>
            <a:r>
              <a:rPr lang="vi-VN" err="1"/>
              <a:t>worker</a:t>
            </a:r>
            <a:r>
              <a:rPr lang="vi-VN"/>
              <a:t> </a:t>
            </a:r>
            <a:r>
              <a:rPr lang="vi-VN" err="1"/>
              <a:t>who</a:t>
            </a:r>
            <a:r>
              <a:rPr lang="vi-VN"/>
              <a:t> </a:t>
            </a:r>
            <a:r>
              <a:rPr lang="vi-VN" err="1"/>
              <a:t>highly</a:t>
            </a:r>
            <a:r>
              <a:rPr lang="vi-VN"/>
              <a:t> </a:t>
            </a:r>
            <a:r>
              <a:rPr lang="vi-VN" err="1"/>
              <a:t>evaluate</a:t>
            </a:r>
            <a:r>
              <a:rPr lang="vi-VN"/>
              <a:t> </a:t>
            </a:r>
            <a:r>
              <a:rPr lang="vi-VN" b="1" err="1"/>
              <a:t>services</a:t>
            </a:r>
            <a:r>
              <a:rPr lang="vi-VN" b="1"/>
              <a:t> </a:t>
            </a:r>
            <a:r>
              <a:rPr lang="vi-VN" err="1"/>
              <a:t>more</a:t>
            </a:r>
            <a:r>
              <a:rPr lang="vi-VN"/>
              <a:t> than </a:t>
            </a:r>
            <a:r>
              <a:rPr lang="vi-VN" err="1"/>
              <a:t>appearance</a:t>
            </a:r>
            <a:r>
              <a:rPr lang="vi-VN"/>
              <a:t>, </a:t>
            </a:r>
            <a:r>
              <a:rPr lang="vi-VN" err="1"/>
              <a:t>only</a:t>
            </a:r>
            <a:r>
              <a:rPr lang="vi-VN"/>
              <a:t> </a:t>
            </a:r>
            <a:r>
              <a:rPr lang="vi-VN" err="1"/>
              <a:t>use</a:t>
            </a:r>
            <a:r>
              <a:rPr lang="vi-VN"/>
              <a:t> the </a:t>
            </a:r>
            <a:r>
              <a:rPr lang="vi-VN" err="1"/>
              <a:t>website</a:t>
            </a:r>
            <a:r>
              <a:rPr lang="vi-VN"/>
              <a:t> </a:t>
            </a:r>
            <a:r>
              <a:rPr lang="vi-VN" err="1"/>
              <a:t>for</a:t>
            </a:r>
            <a:r>
              <a:rPr lang="vi-VN"/>
              <a:t> </a:t>
            </a:r>
            <a:r>
              <a:rPr lang="vi-VN" err="1"/>
              <a:t>viewing</a:t>
            </a:r>
            <a:r>
              <a:rPr lang="vi-VN"/>
              <a:t> </a:t>
            </a:r>
            <a:r>
              <a:rPr lang="vi-VN" err="1"/>
              <a:t>and</a:t>
            </a:r>
            <a:r>
              <a:rPr lang="vi-VN"/>
              <a:t> </a:t>
            </a:r>
            <a:r>
              <a:rPr lang="vi-VN" err="1"/>
              <a:t>don’t</a:t>
            </a:r>
            <a:r>
              <a:rPr lang="vi-VN"/>
              <a:t> </a:t>
            </a:r>
            <a:r>
              <a:rPr lang="vi-VN" err="1"/>
              <a:t>uQnderstand</a:t>
            </a:r>
            <a:r>
              <a:rPr lang="vi-VN"/>
              <a:t> </a:t>
            </a:r>
            <a:r>
              <a:rPr lang="vi-VN" err="1"/>
              <a:t>technical</a:t>
            </a:r>
            <a:r>
              <a:rPr lang="vi-VN"/>
              <a:t> </a:t>
            </a:r>
            <a:r>
              <a:rPr lang="vi-VN" err="1"/>
              <a:t>properties</a:t>
            </a:r>
            <a:r>
              <a:rPr lang="vi-VN"/>
              <a:t>. </a:t>
            </a:r>
            <a:r>
              <a:rPr lang="vi-VN" err="1"/>
              <a:t>She</a:t>
            </a:r>
            <a:r>
              <a:rPr lang="vi-VN"/>
              <a:t> </a:t>
            </a:r>
            <a:r>
              <a:rPr lang="vi-VN" err="1"/>
              <a:t>won’t</a:t>
            </a:r>
            <a:r>
              <a:rPr lang="vi-VN"/>
              <a:t> </a:t>
            </a:r>
            <a:r>
              <a:rPr lang="vi-VN" err="1"/>
              <a:t>trust</a:t>
            </a:r>
            <a:r>
              <a:rPr lang="vi-VN"/>
              <a:t> </a:t>
            </a:r>
            <a:r>
              <a:rPr lang="vi-VN" err="1"/>
              <a:t>review</a:t>
            </a:r>
            <a:r>
              <a:rPr lang="vi-VN"/>
              <a:t>, </a:t>
            </a:r>
            <a:r>
              <a:rPr lang="vi-VN" err="1"/>
              <a:t>prefer</a:t>
            </a:r>
            <a:r>
              <a:rPr lang="vi-VN"/>
              <a:t> </a:t>
            </a:r>
            <a:r>
              <a:rPr lang="vi-VN" err="1"/>
              <a:t>more</a:t>
            </a:r>
            <a:r>
              <a:rPr lang="vi-VN"/>
              <a:t> </a:t>
            </a:r>
            <a:r>
              <a:rPr lang="vi-VN" err="1"/>
              <a:t>recommendation</a:t>
            </a:r>
            <a:r>
              <a:rPr lang="vi-VN"/>
              <a:t> </a:t>
            </a:r>
            <a:r>
              <a:rPr lang="vi-VN" err="1"/>
              <a:t>relate</a:t>
            </a:r>
            <a:r>
              <a:rPr lang="vi-VN"/>
              <a:t> to </a:t>
            </a:r>
            <a:r>
              <a:rPr lang="vi-VN" err="1"/>
              <a:t>her</a:t>
            </a:r>
            <a:r>
              <a:rPr lang="vi-VN"/>
              <a:t> </a:t>
            </a:r>
            <a:r>
              <a:rPr lang="vi-VN" err="1"/>
              <a:t>preferance</a:t>
            </a:r>
            <a:r>
              <a:rPr lang="vi-VN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44F0C-C194-BA82-D094-533EADB6279F}"/>
              </a:ext>
            </a:extLst>
          </p:cNvPr>
          <p:cNvSpPr txBox="1"/>
          <p:nvPr/>
        </p:nvSpPr>
        <p:spPr>
          <a:xfrm>
            <a:off x="5426087" y="2663132"/>
            <a:ext cx="2980965" cy="9541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vi-VN">
                <a:latin typeface="Karla"/>
              </a:rPr>
              <a:t>She need filter items by area, </a:t>
            </a:r>
            <a:r>
              <a:rPr lang="vi-VN" b="1">
                <a:latin typeface="Karla"/>
              </a:rPr>
              <a:t>stock</a:t>
            </a:r>
            <a:r>
              <a:rPr lang="vi-VN">
                <a:latin typeface="Karla"/>
              </a:rPr>
              <a:t> information in each location, </a:t>
            </a:r>
            <a:r>
              <a:rPr lang="vi-VN" b="1">
                <a:latin typeface="Karla"/>
              </a:rPr>
              <a:t>Vietnamese</a:t>
            </a:r>
            <a:r>
              <a:rPr lang="vi-VN">
                <a:latin typeface="Karla"/>
              </a:rPr>
              <a:t> language option.</a:t>
            </a:r>
            <a:endParaRPr lang="en-US">
              <a:latin typeface="Karla"/>
            </a:endParaRPr>
          </a:p>
        </p:txBody>
      </p:sp>
      <p:grpSp>
        <p:nvGrpSpPr>
          <p:cNvPr id="20" name="Google Shape;9697;p66">
            <a:extLst>
              <a:ext uri="{FF2B5EF4-FFF2-40B4-BE49-F238E27FC236}">
                <a16:creationId xmlns:a16="http://schemas.microsoft.com/office/drawing/2014/main" id="{9139E1B6-A82E-42F1-E707-B91907D03BD0}"/>
              </a:ext>
            </a:extLst>
          </p:cNvPr>
          <p:cNvGrpSpPr/>
          <p:nvPr/>
        </p:nvGrpSpPr>
        <p:grpSpPr>
          <a:xfrm>
            <a:off x="7418202" y="962489"/>
            <a:ext cx="997931" cy="995710"/>
            <a:chOff x="1745217" y="1515471"/>
            <a:chExt cx="343269" cy="342505"/>
          </a:xfrm>
          <a:solidFill>
            <a:srgbClr val="EFC4B9"/>
          </a:solidFill>
        </p:grpSpPr>
        <p:sp>
          <p:nvSpPr>
            <p:cNvPr id="21" name="Google Shape;9698;p66">
              <a:extLst>
                <a:ext uri="{FF2B5EF4-FFF2-40B4-BE49-F238E27FC236}">
                  <a16:creationId xmlns:a16="http://schemas.microsoft.com/office/drawing/2014/main" id="{E17C8945-0A00-D68B-BF42-EC694F622F49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699;p66">
              <a:extLst>
                <a:ext uri="{FF2B5EF4-FFF2-40B4-BE49-F238E27FC236}">
                  <a16:creationId xmlns:a16="http://schemas.microsoft.com/office/drawing/2014/main" id="{1238A87A-81F9-FFC4-D48C-4B5014B9A943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700;p66">
              <a:extLst>
                <a:ext uri="{FF2B5EF4-FFF2-40B4-BE49-F238E27FC236}">
                  <a16:creationId xmlns:a16="http://schemas.microsoft.com/office/drawing/2014/main" id="{C7797719-1490-5E7D-8CAB-D12AEDC0438D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01;p66">
              <a:extLst>
                <a:ext uri="{FF2B5EF4-FFF2-40B4-BE49-F238E27FC236}">
                  <a16:creationId xmlns:a16="http://schemas.microsoft.com/office/drawing/2014/main" id="{07A89E36-4B02-4696-07D7-BFE21E6BCEAF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9069;p65">
            <a:extLst>
              <a:ext uri="{FF2B5EF4-FFF2-40B4-BE49-F238E27FC236}">
                <a16:creationId xmlns:a16="http://schemas.microsoft.com/office/drawing/2014/main" id="{4E2D892E-71DA-6CF6-356C-3136FD6A5226}"/>
              </a:ext>
            </a:extLst>
          </p:cNvPr>
          <p:cNvGrpSpPr/>
          <p:nvPr/>
        </p:nvGrpSpPr>
        <p:grpSpPr>
          <a:xfrm>
            <a:off x="428353" y="1570230"/>
            <a:ext cx="817165" cy="781220"/>
            <a:chOff x="7441465" y="2302860"/>
            <a:chExt cx="342192" cy="327140"/>
          </a:xfrm>
          <a:solidFill>
            <a:srgbClr val="D3E3D6"/>
          </a:solidFill>
        </p:grpSpPr>
        <p:sp>
          <p:nvSpPr>
            <p:cNvPr id="26" name="Google Shape;9070;p65">
              <a:extLst>
                <a:ext uri="{FF2B5EF4-FFF2-40B4-BE49-F238E27FC236}">
                  <a16:creationId xmlns:a16="http://schemas.microsoft.com/office/drawing/2014/main" id="{9E952762-F41D-5AD0-E9FB-6BF560CA3979}"/>
                </a:ext>
              </a:extLst>
            </p:cNvPr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71;p65">
              <a:extLst>
                <a:ext uri="{FF2B5EF4-FFF2-40B4-BE49-F238E27FC236}">
                  <a16:creationId xmlns:a16="http://schemas.microsoft.com/office/drawing/2014/main" id="{D754B2C2-F36C-8F61-BA68-21290050E158}"/>
                </a:ext>
              </a:extLst>
            </p:cNvPr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26CC34C-48BA-3187-EA43-E533DFA8EF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12" r="24707" b="34118"/>
          <a:stretch/>
        </p:blipFill>
        <p:spPr>
          <a:xfrm>
            <a:off x="3746065" y="523363"/>
            <a:ext cx="1781195" cy="178119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53583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619;p34">
            <a:extLst>
              <a:ext uri="{FF2B5EF4-FFF2-40B4-BE49-F238E27FC236}">
                <a16:creationId xmlns:a16="http://schemas.microsoft.com/office/drawing/2014/main" id="{263429FA-D7E1-3AC6-B8EE-24EA3753ACFD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619;p34">
            <a:extLst>
              <a:ext uri="{FF2B5EF4-FFF2-40B4-BE49-F238E27FC236}">
                <a16:creationId xmlns:a16="http://schemas.microsoft.com/office/drawing/2014/main" id="{6A1644BA-338C-760B-E197-5FDED0FC5EA0}"/>
              </a:ext>
            </a:extLst>
          </p:cNvPr>
          <p:cNvCxnSpPr>
            <a:cxnSpLocks/>
          </p:cNvCxnSpPr>
          <p:nvPr/>
        </p:nvCxnSpPr>
        <p:spPr>
          <a:xfrm flipV="1">
            <a:off x="4572000" y="363664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E616C0-1B82-F878-56D3-BFE4D1301003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66E0BE-A00B-5E3D-900D-51E818D2F00C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7F4624-925D-261A-1C8B-A6A952AB97C4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0904A0-9341-29B5-35D5-13C2BEA349C0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5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CCE1404-B6A2-0024-08E1-9B17ECE673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2735776" y="913824"/>
            <a:ext cx="764007" cy="697578"/>
          </a:xfrm>
          <a:prstGeom prst="rect">
            <a:avLst/>
          </a:prstGeom>
        </p:spPr>
      </p:pic>
      <p:pic>
        <p:nvPicPr>
          <p:cNvPr id="6" name="Picture 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84DB127-F2F2-2E15-6FB5-E4AB533B60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993" t="12329" r="9041" b="53007"/>
          <a:stretch/>
        </p:blipFill>
        <p:spPr>
          <a:xfrm>
            <a:off x="2216757" y="1600780"/>
            <a:ext cx="764007" cy="697578"/>
          </a:xfrm>
          <a:prstGeom prst="rect">
            <a:avLst/>
          </a:prstGeom>
        </p:spPr>
      </p:pic>
      <p:pic>
        <p:nvPicPr>
          <p:cNvPr id="8" name="Picture 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6781D86-4AF3-4911-5625-4811382E51B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1233017" y="372373"/>
            <a:ext cx="764007" cy="697578"/>
          </a:xfrm>
          <a:prstGeom prst="rect">
            <a:avLst/>
          </a:prstGeom>
        </p:spPr>
      </p:pic>
      <p:pic>
        <p:nvPicPr>
          <p:cNvPr id="11" name="Picture 1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3C417C7-DAC3-976D-0A58-D7DF1C4DFE5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544294" y="1337252"/>
            <a:ext cx="764007" cy="69757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E62291-6CA8-3FFC-19B9-73469EC16B55}"/>
              </a:ext>
            </a:extLst>
          </p:cNvPr>
          <p:cNvSpPr txBox="1"/>
          <p:nvPr/>
        </p:nvSpPr>
        <p:spPr>
          <a:xfrm>
            <a:off x="1270219" y="436737"/>
            <a:ext cx="640001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“I won’t scroll forever to find the needed product”</a:t>
            </a:r>
            <a:endParaRPr lang="vi-V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C3DCBD-1D14-47D1-D55B-51F06367EC42}"/>
              </a:ext>
            </a:extLst>
          </p:cNvPr>
          <p:cNvSpPr txBox="1"/>
          <p:nvPr/>
        </p:nvSpPr>
        <p:spPr>
          <a:xfrm>
            <a:off x="2250091" y="1655469"/>
            <a:ext cx="700448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“I want who buy this product after me know my thought”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9CF08-CE06-12A3-8FEB-0CD49E22E74C}"/>
              </a:ext>
            </a:extLst>
          </p:cNvPr>
          <p:cNvSpPr txBox="1"/>
          <p:nvPr/>
        </p:nvSpPr>
        <p:spPr>
          <a:xfrm>
            <a:off x="501551" y="1401620"/>
            <a:ext cx="77932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“I rarely buy electrical products from online shops”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DF6720-FB2A-DD39-2957-B41E2E0F56E7}"/>
              </a:ext>
            </a:extLst>
          </p:cNvPr>
          <p:cNvSpPr txBox="1"/>
          <p:nvPr/>
        </p:nvSpPr>
        <p:spPr>
          <a:xfrm>
            <a:off x="2764902" y="973395"/>
            <a:ext cx="700449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“Don’t’ send me mail, I will </a:t>
            </a:r>
            <a:r>
              <a:rPr lang="en-US" sz="600" err="1">
                <a:latin typeface="Karla"/>
                <a:ea typeface="Malgun Gothic"/>
              </a:rPr>
              <a:t>findyou</a:t>
            </a:r>
            <a:r>
              <a:rPr lang="en-US" sz="600">
                <a:latin typeface="Karla"/>
                <a:ea typeface="Malgun Gothic"/>
              </a:rPr>
              <a:t> when I want to buy something”</a:t>
            </a:r>
            <a:endParaRPr lang="vi-VN">
              <a:ea typeface="Malgun Gothic"/>
            </a:endParaRPr>
          </a:p>
        </p:txBody>
      </p:sp>
      <p:pic>
        <p:nvPicPr>
          <p:cNvPr id="26" name="Picture 2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E9FC414-4EE9-4EFF-9116-4760BAF5ED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1267393" y="3594616"/>
            <a:ext cx="807519" cy="737307"/>
          </a:xfrm>
          <a:prstGeom prst="rect">
            <a:avLst/>
          </a:prstGeom>
        </p:spPr>
      </p:pic>
      <p:pic>
        <p:nvPicPr>
          <p:cNvPr id="29" name="Picture 2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ED448E1-0108-C29B-2510-3E15C8EA8D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2451407" y="2836779"/>
            <a:ext cx="764007" cy="697578"/>
          </a:xfrm>
          <a:prstGeom prst="rect">
            <a:avLst/>
          </a:prstGeom>
        </p:spPr>
      </p:pic>
      <p:sp>
        <p:nvSpPr>
          <p:cNvPr id="1024" name="TextBox 1023">
            <a:extLst>
              <a:ext uri="{FF2B5EF4-FFF2-40B4-BE49-F238E27FC236}">
                <a16:creationId xmlns:a16="http://schemas.microsoft.com/office/drawing/2014/main" id="{16C5EE98-C067-3C54-B240-E5BBCC1CE360}"/>
              </a:ext>
            </a:extLst>
          </p:cNvPr>
          <p:cNvSpPr txBox="1"/>
          <p:nvPr/>
        </p:nvSpPr>
        <p:spPr>
          <a:xfrm>
            <a:off x="2454375" y="2897031"/>
            <a:ext cx="764005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ea typeface="Malgun Gothic"/>
              </a:rPr>
              <a:t>Go for the reviews before descriptions and technology </a:t>
            </a:r>
            <a:r>
              <a:rPr lang="en-US" sz="600" err="1">
                <a:ea typeface="Malgun Gothic"/>
              </a:rPr>
              <a:t>informations</a:t>
            </a:r>
            <a:endParaRPr lang="vi-VN">
              <a:ea typeface="Malgun Gothic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61136BF7-11B5-3767-94F0-0D2B18884FA4}"/>
              </a:ext>
            </a:extLst>
          </p:cNvPr>
          <p:cNvSpPr txBox="1"/>
          <p:nvPr/>
        </p:nvSpPr>
        <p:spPr>
          <a:xfrm>
            <a:off x="1256913" y="3682750"/>
            <a:ext cx="80752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Never used comparison features</a:t>
            </a:r>
            <a:endParaRPr lang="vi-VN"/>
          </a:p>
        </p:txBody>
      </p:sp>
      <p:pic>
        <p:nvPicPr>
          <p:cNvPr id="1031" name="Picture 10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AFCB67E-CEF3-B908-9D78-EE379777B8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24" t="51289" r="49610" b="14047"/>
          <a:stretch/>
        </p:blipFill>
        <p:spPr>
          <a:xfrm>
            <a:off x="2791589" y="3601467"/>
            <a:ext cx="807518" cy="737306"/>
          </a:xfrm>
          <a:prstGeom prst="rect">
            <a:avLst/>
          </a:prstGeom>
        </p:spPr>
      </p:pic>
      <p:sp>
        <p:nvSpPr>
          <p:cNvPr id="1034" name="TextBox 1033">
            <a:extLst>
              <a:ext uri="{FF2B5EF4-FFF2-40B4-BE49-F238E27FC236}">
                <a16:creationId xmlns:a16="http://schemas.microsoft.com/office/drawing/2014/main" id="{8C14CFDD-598A-C243-6B33-24805281B3D2}"/>
              </a:ext>
            </a:extLst>
          </p:cNvPr>
          <p:cNvSpPr txBox="1"/>
          <p:nvPr/>
        </p:nvSpPr>
        <p:spPr>
          <a:xfrm>
            <a:off x="2824407" y="3696651"/>
            <a:ext cx="734740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Would leave a review when extremely satisfied or the </a:t>
            </a:r>
            <a:r>
              <a:rPr lang="en-US" sz="600" err="1">
                <a:latin typeface="Karla"/>
                <a:ea typeface="Malgun Gothic"/>
              </a:rPr>
              <a:t>oposite</a:t>
            </a:r>
            <a:endParaRPr lang="en-US" sz="600">
              <a:latin typeface="Karla"/>
              <a:ea typeface="Malgun Gothic"/>
            </a:endParaRPr>
          </a:p>
        </p:txBody>
      </p:sp>
      <p:pic>
        <p:nvPicPr>
          <p:cNvPr id="1036" name="Picture 103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C9578B3-4C69-5047-FEA2-8119257E35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5531313" y="1202264"/>
            <a:ext cx="764007" cy="697578"/>
          </a:xfrm>
          <a:prstGeom prst="rect">
            <a:avLst/>
          </a:prstGeom>
        </p:spPr>
      </p:pic>
      <p:pic>
        <p:nvPicPr>
          <p:cNvPr id="1039" name="Picture 103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C3F99ED-4166-310F-4681-D96F3BB4B4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6410499" y="748220"/>
            <a:ext cx="764007" cy="697578"/>
          </a:xfrm>
          <a:prstGeom prst="rect">
            <a:avLst/>
          </a:prstGeom>
        </p:spPr>
      </p:pic>
      <p:pic>
        <p:nvPicPr>
          <p:cNvPr id="1040" name="Picture 103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D5044DC-66C8-1CEA-768B-2C55EC7BE4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894" t="51911" r="50224" b="9632"/>
          <a:stretch/>
        </p:blipFill>
        <p:spPr>
          <a:xfrm>
            <a:off x="6945158" y="1570138"/>
            <a:ext cx="722092" cy="773906"/>
          </a:xfrm>
          <a:prstGeom prst="rect">
            <a:avLst/>
          </a:prstGeom>
        </p:spPr>
      </p:pic>
      <p:sp>
        <p:nvSpPr>
          <p:cNvPr id="1042" name="TextBox 1041">
            <a:extLst>
              <a:ext uri="{FF2B5EF4-FFF2-40B4-BE49-F238E27FC236}">
                <a16:creationId xmlns:a16="http://schemas.microsoft.com/office/drawing/2014/main" id="{427F2737-79B7-603F-D08B-CBEAC2033E2C}"/>
              </a:ext>
            </a:extLst>
          </p:cNvPr>
          <p:cNvSpPr txBox="1"/>
          <p:nvPr/>
        </p:nvSpPr>
        <p:spPr>
          <a:xfrm>
            <a:off x="6465720" y="896418"/>
            <a:ext cx="615761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The quality of products are fine</a:t>
            </a:r>
            <a:endParaRPr lang="vi-VN"/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0622B21F-7963-7BA2-58AE-D4FB45EA5158}"/>
              </a:ext>
            </a:extLst>
          </p:cNvPr>
          <p:cNvSpPr txBox="1"/>
          <p:nvPr/>
        </p:nvSpPr>
        <p:spPr>
          <a:xfrm>
            <a:off x="6927008" y="1668361"/>
            <a:ext cx="749636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A simple and uncolorful website is boring </a:t>
            </a:r>
            <a:endParaRPr lang="vi-VN">
              <a:ea typeface="Malgun Gothic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0FD2B585-7F5D-FBBA-61DF-F789254D7394}"/>
              </a:ext>
            </a:extLst>
          </p:cNvPr>
          <p:cNvSpPr txBox="1"/>
          <p:nvPr/>
        </p:nvSpPr>
        <p:spPr>
          <a:xfrm>
            <a:off x="5492623" y="1351904"/>
            <a:ext cx="834476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The pop up recommend</a:t>
            </a:r>
          </a:p>
          <a:p>
            <a:pPr algn="ctr"/>
            <a:r>
              <a:rPr lang="en-US" sz="600">
                <a:latin typeface="Karla"/>
                <a:ea typeface="Malgun Gothic"/>
              </a:rPr>
              <a:t>-dations is annoying</a:t>
            </a:r>
            <a:endParaRPr lang="vi-VN">
              <a:ea typeface="Malgun Gothic"/>
            </a:endParaRPr>
          </a:p>
        </p:txBody>
      </p:sp>
      <p:pic>
        <p:nvPicPr>
          <p:cNvPr id="1048" name="Picture 104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047851CF-4D0E-23D4-7056-3353ACC190F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7702411" y="1097009"/>
            <a:ext cx="764007" cy="697578"/>
          </a:xfrm>
          <a:prstGeom prst="rect">
            <a:avLst/>
          </a:prstGeom>
        </p:spPr>
      </p:pic>
      <p:sp>
        <p:nvSpPr>
          <p:cNvPr id="1049" name="TextBox 1048">
            <a:extLst>
              <a:ext uri="{FF2B5EF4-FFF2-40B4-BE49-F238E27FC236}">
                <a16:creationId xmlns:a16="http://schemas.microsoft.com/office/drawing/2014/main" id="{9FF42CCB-45B5-7299-52D3-89EE6D10ADC3}"/>
              </a:ext>
            </a:extLst>
          </p:cNvPr>
          <p:cNvSpPr txBox="1"/>
          <p:nvPr/>
        </p:nvSpPr>
        <p:spPr>
          <a:xfrm>
            <a:off x="7699029" y="1171601"/>
            <a:ext cx="764007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Will care about application and pricing of a product</a:t>
            </a:r>
          </a:p>
        </p:txBody>
      </p:sp>
      <p:pic>
        <p:nvPicPr>
          <p:cNvPr id="1052" name="Picture 105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58DBBC7-D7B5-1AE9-BF96-5E4BA4570C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7343793" y="2861139"/>
            <a:ext cx="764007" cy="697578"/>
          </a:xfrm>
          <a:prstGeom prst="rect">
            <a:avLst/>
          </a:prstGeom>
        </p:spPr>
      </p:pic>
      <p:pic>
        <p:nvPicPr>
          <p:cNvPr id="1053" name="Picture 105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7A62F7D-B5A0-6893-8B3A-D2391B103CE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993" t="12329" r="9041" b="53007"/>
          <a:stretch/>
        </p:blipFill>
        <p:spPr>
          <a:xfrm>
            <a:off x="5940365" y="2849602"/>
            <a:ext cx="818061" cy="746932"/>
          </a:xfrm>
          <a:prstGeom prst="rect">
            <a:avLst/>
          </a:prstGeom>
        </p:spPr>
      </p:pic>
      <p:sp>
        <p:nvSpPr>
          <p:cNvPr id="1054" name="TextBox 1053">
            <a:extLst>
              <a:ext uri="{FF2B5EF4-FFF2-40B4-BE49-F238E27FC236}">
                <a16:creationId xmlns:a16="http://schemas.microsoft.com/office/drawing/2014/main" id="{D10F5754-0A62-5D11-796B-A29E985AF287}"/>
              </a:ext>
            </a:extLst>
          </p:cNvPr>
          <p:cNvSpPr txBox="1"/>
          <p:nvPr/>
        </p:nvSpPr>
        <p:spPr>
          <a:xfrm>
            <a:off x="7391091" y="2962877"/>
            <a:ext cx="669413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The objective view from other buyers are important</a:t>
            </a:r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CFCE9A58-5D74-4EF0-C2CE-14003130835D}"/>
              </a:ext>
            </a:extLst>
          </p:cNvPr>
          <p:cNvSpPr txBox="1"/>
          <p:nvPr/>
        </p:nvSpPr>
        <p:spPr>
          <a:xfrm>
            <a:off x="6011965" y="2920473"/>
            <a:ext cx="638604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The review are important, especially ones with image</a:t>
            </a:r>
            <a:endParaRPr lang="vi-VN"/>
          </a:p>
        </p:txBody>
      </p:sp>
      <p:pic>
        <p:nvPicPr>
          <p:cNvPr id="1062" name="Picture 106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8399AE2-0C06-F1CD-3185-C56F072B87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993" t="12329" r="9041" b="53007"/>
          <a:stretch/>
        </p:blipFill>
        <p:spPr>
          <a:xfrm>
            <a:off x="6274899" y="3886432"/>
            <a:ext cx="818061" cy="746932"/>
          </a:xfrm>
          <a:prstGeom prst="rect">
            <a:avLst/>
          </a:prstGeom>
        </p:spPr>
      </p:pic>
      <p:sp>
        <p:nvSpPr>
          <p:cNvPr id="1063" name="TextBox 1062">
            <a:extLst>
              <a:ext uri="{FF2B5EF4-FFF2-40B4-BE49-F238E27FC236}">
                <a16:creationId xmlns:a16="http://schemas.microsoft.com/office/drawing/2014/main" id="{C8346AD9-ACB0-EB31-C67D-351E4C811F5E}"/>
              </a:ext>
            </a:extLst>
          </p:cNvPr>
          <p:cNvSpPr txBox="1"/>
          <p:nvPr/>
        </p:nvSpPr>
        <p:spPr>
          <a:xfrm>
            <a:off x="6268491" y="3994802"/>
            <a:ext cx="830876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Need the recommendations that expand choice ranges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D8C0A39-B46A-B10A-AB47-8F796A1530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3680694" y="1644301"/>
            <a:ext cx="1771571" cy="177157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10953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7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Google Shape;619;p34">
            <a:extLst>
              <a:ext uri="{FF2B5EF4-FFF2-40B4-BE49-F238E27FC236}">
                <a16:creationId xmlns:a16="http://schemas.microsoft.com/office/drawing/2014/main" id="{85209810-B2A6-5950-974C-2BC0EC1F228C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" name="Google Shape;619;p34">
            <a:extLst>
              <a:ext uri="{FF2B5EF4-FFF2-40B4-BE49-F238E27FC236}">
                <a16:creationId xmlns:a16="http://schemas.microsoft.com/office/drawing/2014/main" id="{B3DF163B-F07F-9AF7-E860-BA045EB440C9}"/>
              </a:ext>
            </a:extLst>
          </p:cNvPr>
          <p:cNvCxnSpPr>
            <a:cxnSpLocks/>
          </p:cNvCxnSpPr>
          <p:nvPr/>
        </p:nvCxnSpPr>
        <p:spPr>
          <a:xfrm flipV="1">
            <a:off x="4572000" y="363664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3EB513A-3CC6-B0E4-8F8A-2210D142DA59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0136BD-E493-0598-6185-20DAA050838B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3C941F-BE0A-EE9C-DEA6-033DBDC5EF54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9F3187-5B00-0256-0D17-A266FAEB13FD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9" name="Picture 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A85F98F2-81DF-9F8A-8709-CADF631A2B9B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2735776" y="913824"/>
            <a:ext cx="764007" cy="697578"/>
          </a:xfrm>
          <a:prstGeom prst="rect">
            <a:avLst/>
          </a:prstGeom>
        </p:spPr>
      </p:pic>
      <p:pic>
        <p:nvPicPr>
          <p:cNvPr id="10" name="Picture 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868A9DC-D40C-229D-9FE3-2D03C2C82E0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2993" t="12329" r="9041" b="53007"/>
          <a:stretch/>
        </p:blipFill>
        <p:spPr>
          <a:xfrm>
            <a:off x="2216757" y="1600780"/>
            <a:ext cx="764007" cy="697578"/>
          </a:xfrm>
          <a:prstGeom prst="rect">
            <a:avLst/>
          </a:prstGeom>
        </p:spPr>
      </p:pic>
      <p:pic>
        <p:nvPicPr>
          <p:cNvPr id="11" name="Picture 1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3553889-DBDE-7208-D467-9FCFFA5210D5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3552" t="50837" r="8482" b="14499"/>
          <a:stretch/>
        </p:blipFill>
        <p:spPr>
          <a:xfrm>
            <a:off x="1233017" y="372373"/>
            <a:ext cx="764007" cy="697578"/>
          </a:xfrm>
          <a:prstGeom prst="rect">
            <a:avLst/>
          </a:prstGeom>
        </p:spPr>
      </p:pic>
      <p:pic>
        <p:nvPicPr>
          <p:cNvPr id="12" name="Picture 1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34FC763-B415-5693-1CAE-FAAA3CCFB23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544294" y="1337252"/>
            <a:ext cx="764007" cy="6975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4623760-E4A8-5E58-F9D3-E4CA8430B76F}"/>
              </a:ext>
            </a:extLst>
          </p:cNvPr>
          <p:cNvSpPr txBox="1"/>
          <p:nvPr/>
        </p:nvSpPr>
        <p:spPr>
          <a:xfrm>
            <a:off x="1270219" y="436737"/>
            <a:ext cx="640001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“I won’t scroll forever to find the needed product”</a:t>
            </a:r>
            <a:endParaRPr lang="vi-V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FF6AA0-2431-3E68-B1E9-69C85C703435}"/>
              </a:ext>
            </a:extLst>
          </p:cNvPr>
          <p:cNvSpPr txBox="1"/>
          <p:nvPr/>
        </p:nvSpPr>
        <p:spPr>
          <a:xfrm>
            <a:off x="2250091" y="1655469"/>
            <a:ext cx="700448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“I want who buy this product after me know my thought”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1B2E84-098D-07B6-6C37-C3B3CE51EBBC}"/>
              </a:ext>
            </a:extLst>
          </p:cNvPr>
          <p:cNvSpPr txBox="1"/>
          <p:nvPr/>
        </p:nvSpPr>
        <p:spPr>
          <a:xfrm>
            <a:off x="501551" y="1401620"/>
            <a:ext cx="779324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“I rarely buy electrical products from online shops”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D82233-F26F-2CFA-26D2-0F5BA0AD956B}"/>
              </a:ext>
            </a:extLst>
          </p:cNvPr>
          <p:cNvSpPr txBox="1"/>
          <p:nvPr/>
        </p:nvSpPr>
        <p:spPr>
          <a:xfrm>
            <a:off x="2764902" y="973395"/>
            <a:ext cx="700449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“Don’t’ send me mail, I will </a:t>
            </a:r>
            <a:r>
              <a:rPr lang="en-US" sz="600" err="1">
                <a:latin typeface="Karla"/>
                <a:ea typeface="Malgun Gothic"/>
              </a:rPr>
              <a:t>findyou</a:t>
            </a:r>
            <a:r>
              <a:rPr lang="en-US" sz="600">
                <a:latin typeface="Karla"/>
                <a:ea typeface="Malgun Gothic"/>
              </a:rPr>
              <a:t> when I want to buy something”</a:t>
            </a:r>
            <a:endParaRPr lang="vi-VN">
              <a:ea typeface="Malgun Gothic"/>
            </a:endParaRPr>
          </a:p>
        </p:txBody>
      </p:sp>
      <p:pic>
        <p:nvPicPr>
          <p:cNvPr id="17" name="Picture 1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5140C88-2A1F-7BAD-3E21-B596416D874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1267393" y="3594616"/>
            <a:ext cx="807519" cy="737307"/>
          </a:xfrm>
          <a:prstGeom prst="rect">
            <a:avLst/>
          </a:prstGeom>
        </p:spPr>
      </p:pic>
      <p:pic>
        <p:nvPicPr>
          <p:cNvPr id="18" name="Picture 1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E723040-36DE-DF5B-4D36-3B977912E210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3552" t="50837" r="8482" b="14499"/>
          <a:stretch/>
        </p:blipFill>
        <p:spPr>
          <a:xfrm>
            <a:off x="2451407" y="2836779"/>
            <a:ext cx="764007" cy="69757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149682D-E8AB-6652-DD6A-CAF3DFF1CC44}"/>
              </a:ext>
            </a:extLst>
          </p:cNvPr>
          <p:cNvSpPr txBox="1"/>
          <p:nvPr/>
        </p:nvSpPr>
        <p:spPr>
          <a:xfrm>
            <a:off x="2454375" y="2897031"/>
            <a:ext cx="764005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ea typeface="Malgun Gothic"/>
              </a:rPr>
              <a:t>Go for the reviews before descriptions and technology </a:t>
            </a:r>
            <a:r>
              <a:rPr lang="en-US" sz="600" err="1">
                <a:ea typeface="Malgun Gothic"/>
              </a:rPr>
              <a:t>informations</a:t>
            </a:r>
            <a:endParaRPr lang="vi-VN">
              <a:ea typeface="Malgun Gothic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8920CD-1147-D686-09AA-730414E8D458}"/>
              </a:ext>
            </a:extLst>
          </p:cNvPr>
          <p:cNvSpPr txBox="1"/>
          <p:nvPr/>
        </p:nvSpPr>
        <p:spPr>
          <a:xfrm>
            <a:off x="1256913" y="3682750"/>
            <a:ext cx="80752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Never used comparison features</a:t>
            </a:r>
            <a:endParaRPr lang="vi-VN"/>
          </a:p>
        </p:txBody>
      </p:sp>
      <p:pic>
        <p:nvPicPr>
          <p:cNvPr id="21" name="Picture 2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39B34A4-0C2C-67C4-CF1E-89DE8CF67108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2424" t="51289" r="49610" b="14047"/>
          <a:stretch/>
        </p:blipFill>
        <p:spPr>
          <a:xfrm>
            <a:off x="2791589" y="3601467"/>
            <a:ext cx="807518" cy="73730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B1CF1CF-4D1E-63D3-FF23-CC1B9CAE408B}"/>
              </a:ext>
            </a:extLst>
          </p:cNvPr>
          <p:cNvSpPr txBox="1"/>
          <p:nvPr/>
        </p:nvSpPr>
        <p:spPr>
          <a:xfrm>
            <a:off x="2824407" y="3696651"/>
            <a:ext cx="734740" cy="5539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Would leave a review when extremely satisfied or the </a:t>
            </a:r>
            <a:r>
              <a:rPr lang="en-US" sz="600" err="1">
                <a:latin typeface="Karla"/>
                <a:ea typeface="Malgun Gothic"/>
              </a:rPr>
              <a:t>oposite</a:t>
            </a:r>
            <a:endParaRPr lang="en-US" sz="600">
              <a:latin typeface="Karla"/>
              <a:ea typeface="Malgun Gothic"/>
            </a:endParaRPr>
          </a:p>
        </p:txBody>
      </p:sp>
      <p:pic>
        <p:nvPicPr>
          <p:cNvPr id="23" name="Picture 2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BE6E4E6D-5D87-0E92-AF27-4DD384E53153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1987" t="11153" r="50047" b="54183"/>
          <a:stretch/>
        </p:blipFill>
        <p:spPr>
          <a:xfrm>
            <a:off x="5531313" y="1202264"/>
            <a:ext cx="764007" cy="697578"/>
          </a:xfrm>
          <a:prstGeom prst="rect">
            <a:avLst/>
          </a:prstGeom>
        </p:spPr>
      </p:pic>
      <p:pic>
        <p:nvPicPr>
          <p:cNvPr id="25" name="Picture 2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A77A710-BCCE-D616-CBFF-90C31195513A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3552" t="50837" r="8482" b="14499"/>
          <a:stretch/>
        </p:blipFill>
        <p:spPr>
          <a:xfrm>
            <a:off x="6410499" y="748220"/>
            <a:ext cx="764007" cy="697578"/>
          </a:xfrm>
          <a:prstGeom prst="rect">
            <a:avLst/>
          </a:prstGeom>
        </p:spPr>
      </p:pic>
      <p:pic>
        <p:nvPicPr>
          <p:cNvPr id="26" name="Picture 2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0145EF4E-6CB9-E2F2-B810-3DD09842BA79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13894" t="51911" r="50224" b="9632"/>
          <a:stretch/>
        </p:blipFill>
        <p:spPr>
          <a:xfrm>
            <a:off x="6945158" y="1570138"/>
            <a:ext cx="722092" cy="773906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2F7FC1A-16AD-2AA3-61B1-99C868E83765}"/>
              </a:ext>
            </a:extLst>
          </p:cNvPr>
          <p:cNvSpPr txBox="1"/>
          <p:nvPr/>
        </p:nvSpPr>
        <p:spPr>
          <a:xfrm>
            <a:off x="6465720" y="896418"/>
            <a:ext cx="615761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The quality of products are fine</a:t>
            </a:r>
            <a:endParaRPr lang="vi-VN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094487-1F31-551A-A8AB-0D0A43ED98B0}"/>
              </a:ext>
            </a:extLst>
          </p:cNvPr>
          <p:cNvSpPr txBox="1"/>
          <p:nvPr/>
        </p:nvSpPr>
        <p:spPr>
          <a:xfrm>
            <a:off x="6927008" y="1668361"/>
            <a:ext cx="749636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A simple and uncolorful website is boring </a:t>
            </a:r>
            <a:endParaRPr lang="vi-VN">
              <a:ea typeface="Malgun Gothic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44FCBBD-FAE9-A0EB-B902-A4392B45B84C}"/>
              </a:ext>
            </a:extLst>
          </p:cNvPr>
          <p:cNvSpPr txBox="1"/>
          <p:nvPr/>
        </p:nvSpPr>
        <p:spPr>
          <a:xfrm>
            <a:off x="5492623" y="1351904"/>
            <a:ext cx="834476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The pop up recommend</a:t>
            </a:r>
          </a:p>
          <a:p>
            <a:pPr algn="ctr"/>
            <a:r>
              <a:rPr lang="en-US" sz="600">
                <a:latin typeface="Karla"/>
                <a:ea typeface="Malgun Gothic"/>
              </a:rPr>
              <a:t>-dations is annoying</a:t>
            </a:r>
            <a:endParaRPr lang="vi-VN">
              <a:ea typeface="Malgun Gothic"/>
            </a:endParaRPr>
          </a:p>
        </p:txBody>
      </p:sp>
      <p:pic>
        <p:nvPicPr>
          <p:cNvPr id="31" name="Picture 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0A017BA9-05AD-CAB3-9191-8D11CE35E7C6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3552" t="50837" r="8482" b="14499"/>
          <a:stretch/>
        </p:blipFill>
        <p:spPr>
          <a:xfrm>
            <a:off x="7702411" y="1097009"/>
            <a:ext cx="764007" cy="69757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CA49FDF-DCC2-856F-0D5E-2627FC9A71D4}"/>
              </a:ext>
            </a:extLst>
          </p:cNvPr>
          <p:cNvSpPr txBox="1"/>
          <p:nvPr/>
        </p:nvSpPr>
        <p:spPr>
          <a:xfrm>
            <a:off x="7699029" y="1171601"/>
            <a:ext cx="764007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Will care about application and pricing of a product</a:t>
            </a:r>
          </a:p>
        </p:txBody>
      </p:sp>
      <p:pic>
        <p:nvPicPr>
          <p:cNvPr id="38" name="Picture 3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2F40880-7397-D4F1-2B61-E8751B1349CE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3552" t="50837" r="8482" b="14499"/>
          <a:stretch/>
        </p:blipFill>
        <p:spPr>
          <a:xfrm>
            <a:off x="7343793" y="2861139"/>
            <a:ext cx="764007" cy="697578"/>
          </a:xfrm>
          <a:prstGeom prst="rect">
            <a:avLst/>
          </a:prstGeom>
        </p:spPr>
      </p:pic>
      <p:pic>
        <p:nvPicPr>
          <p:cNvPr id="40" name="Picture 3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9B2A49D-C1CB-1843-F39B-D4F2A532ABDF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2993" t="12329" r="9041" b="53007"/>
          <a:stretch/>
        </p:blipFill>
        <p:spPr>
          <a:xfrm>
            <a:off x="5940365" y="2849602"/>
            <a:ext cx="818061" cy="746932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009D7B5E-B841-4F8A-973D-C6AED67049EE}"/>
              </a:ext>
            </a:extLst>
          </p:cNvPr>
          <p:cNvSpPr txBox="1"/>
          <p:nvPr/>
        </p:nvSpPr>
        <p:spPr>
          <a:xfrm>
            <a:off x="7391091" y="2962877"/>
            <a:ext cx="669413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The objective view from other buyers are important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F35AB52-9F6A-ED42-6652-996BAD2259E1}"/>
              </a:ext>
            </a:extLst>
          </p:cNvPr>
          <p:cNvSpPr txBox="1"/>
          <p:nvPr/>
        </p:nvSpPr>
        <p:spPr>
          <a:xfrm>
            <a:off x="6011965" y="2920473"/>
            <a:ext cx="638604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The review are important, especially ones with image</a:t>
            </a:r>
            <a:endParaRPr lang="vi-VN"/>
          </a:p>
        </p:txBody>
      </p:sp>
      <p:pic>
        <p:nvPicPr>
          <p:cNvPr id="50" name="Picture 4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5C5CF69-120B-B194-A3E4-19F713AB9533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rcRect l="52993" t="12329" r="9041" b="53007"/>
          <a:stretch/>
        </p:blipFill>
        <p:spPr>
          <a:xfrm>
            <a:off x="6274899" y="3886432"/>
            <a:ext cx="818061" cy="746932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4424ADF8-182C-A94A-86B4-B43542B83F64}"/>
              </a:ext>
            </a:extLst>
          </p:cNvPr>
          <p:cNvSpPr txBox="1"/>
          <p:nvPr/>
        </p:nvSpPr>
        <p:spPr>
          <a:xfrm>
            <a:off x="6268491" y="3994802"/>
            <a:ext cx="830876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600">
                <a:latin typeface="Karla"/>
                <a:ea typeface="Malgun Gothic"/>
              </a:rPr>
              <a:t>Need the recommendations that expand choice ranges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97C3DA4F-D8D4-DDB1-5A43-F1F7EB28BAF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3680694" y="1644301"/>
            <a:ext cx="1771571" cy="1771571"/>
          </a:xfrm>
          <a:prstGeom prst="ellipse">
            <a:avLst/>
          </a:prstGeom>
        </p:spPr>
      </p:pic>
      <p:pic>
        <p:nvPicPr>
          <p:cNvPr id="56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6CD8079-C10A-96A4-4FCB-74D628B8BD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1608315" y="3179198"/>
            <a:ext cx="1283552" cy="1130533"/>
          </a:xfrm>
          <a:prstGeom prst="rect">
            <a:avLst/>
          </a:prstGeom>
        </p:spPr>
      </p:pic>
      <p:sp>
        <p:nvSpPr>
          <p:cNvPr id="58" name="TextBox 1025">
            <a:extLst>
              <a:ext uri="{FF2B5EF4-FFF2-40B4-BE49-F238E27FC236}">
                <a16:creationId xmlns:a16="http://schemas.microsoft.com/office/drawing/2014/main" id="{B86B523F-3562-1DF8-A36E-17E654EF2F44}"/>
              </a:ext>
            </a:extLst>
          </p:cNvPr>
          <p:cNvSpPr txBox="1"/>
          <p:nvPr/>
        </p:nvSpPr>
        <p:spPr>
          <a:xfrm>
            <a:off x="1649198" y="3232332"/>
            <a:ext cx="1139139" cy="10156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200">
                <a:latin typeface="Karla"/>
                <a:ea typeface="Malgun Gothic"/>
              </a:rPr>
              <a:t>Read many and would leave important reviews</a:t>
            </a:r>
            <a:endParaRPr lang="vi-VN"/>
          </a:p>
        </p:txBody>
      </p:sp>
      <p:pic>
        <p:nvPicPr>
          <p:cNvPr id="60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621C9A7-7EFB-FFB5-E313-93302346E3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520" t="51263" r="6514" b="14073"/>
          <a:stretch/>
        </p:blipFill>
        <p:spPr>
          <a:xfrm>
            <a:off x="6702017" y="476368"/>
            <a:ext cx="1283552" cy="1130533"/>
          </a:xfrm>
          <a:prstGeom prst="rect">
            <a:avLst/>
          </a:prstGeom>
        </p:spPr>
      </p:pic>
      <p:sp>
        <p:nvSpPr>
          <p:cNvPr id="62" name="TextBox 1025">
            <a:extLst>
              <a:ext uri="{FF2B5EF4-FFF2-40B4-BE49-F238E27FC236}">
                <a16:creationId xmlns:a16="http://schemas.microsoft.com/office/drawing/2014/main" id="{AA7903A7-7471-B8C8-FFE2-BE2000C25B57}"/>
              </a:ext>
            </a:extLst>
          </p:cNvPr>
          <p:cNvSpPr txBox="1"/>
          <p:nvPr/>
        </p:nvSpPr>
        <p:spPr>
          <a:xfrm>
            <a:off x="6716841" y="605289"/>
            <a:ext cx="1139139" cy="83099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200">
                <a:latin typeface="Karla"/>
                <a:ea typeface="Malgun Gothic"/>
              </a:rPr>
              <a:t>A website need to be aesthetically attractive</a:t>
            </a:r>
            <a:endParaRPr lang="vi-VN"/>
          </a:p>
        </p:txBody>
      </p:sp>
      <p:pic>
        <p:nvPicPr>
          <p:cNvPr id="1026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FC7D01E-1508-6FA2-08B4-4E7EF83F706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152" t="51320" r="47882" b="14016"/>
          <a:stretch/>
        </p:blipFill>
        <p:spPr>
          <a:xfrm>
            <a:off x="5668814" y="3243659"/>
            <a:ext cx="1283552" cy="1130533"/>
          </a:xfrm>
          <a:prstGeom prst="rect">
            <a:avLst/>
          </a:prstGeom>
        </p:spPr>
      </p:pic>
      <p:sp>
        <p:nvSpPr>
          <p:cNvPr id="1027" name="TextBox 1025">
            <a:extLst>
              <a:ext uri="{FF2B5EF4-FFF2-40B4-BE49-F238E27FC236}">
                <a16:creationId xmlns:a16="http://schemas.microsoft.com/office/drawing/2014/main" id="{5BFE0647-3428-D618-4ABB-E1C1B321782A}"/>
              </a:ext>
            </a:extLst>
          </p:cNvPr>
          <p:cNvSpPr txBox="1"/>
          <p:nvPr/>
        </p:nvSpPr>
        <p:spPr>
          <a:xfrm>
            <a:off x="5646091" y="3443888"/>
            <a:ext cx="1234921" cy="64633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200">
                <a:latin typeface="Karla"/>
                <a:ea typeface="Malgun Gothic"/>
              </a:rPr>
              <a:t>Online shopping is </a:t>
            </a:r>
            <a:r>
              <a:rPr lang="en-US" sz="1200" err="1">
                <a:latin typeface="Karla"/>
                <a:ea typeface="Malgun Gothic"/>
              </a:rPr>
              <a:t>unrealiable</a:t>
            </a:r>
            <a:endParaRPr lang="vi-VN"/>
          </a:p>
        </p:txBody>
      </p:sp>
      <p:pic>
        <p:nvPicPr>
          <p:cNvPr id="1028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BB006EE-0893-4828-7ACC-7DA696BC32A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199" t="11609" r="10835" b="53727"/>
          <a:stretch/>
        </p:blipFill>
        <p:spPr>
          <a:xfrm>
            <a:off x="1419184" y="854976"/>
            <a:ext cx="1283552" cy="1130533"/>
          </a:xfrm>
          <a:prstGeom prst="rect">
            <a:avLst/>
          </a:prstGeom>
        </p:spPr>
      </p:pic>
      <p:sp>
        <p:nvSpPr>
          <p:cNvPr id="1029" name="TextBox 1025">
            <a:extLst>
              <a:ext uri="{FF2B5EF4-FFF2-40B4-BE49-F238E27FC236}">
                <a16:creationId xmlns:a16="http://schemas.microsoft.com/office/drawing/2014/main" id="{56E1DEE8-214E-26BF-B2AC-049086112729}"/>
              </a:ext>
            </a:extLst>
          </p:cNvPr>
          <p:cNvSpPr txBox="1"/>
          <p:nvPr/>
        </p:nvSpPr>
        <p:spPr>
          <a:xfrm>
            <a:off x="1516827" y="912410"/>
            <a:ext cx="1213690" cy="10156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200">
                <a:latin typeface="Karla"/>
                <a:ea typeface="Malgun Gothic"/>
              </a:rPr>
              <a:t>Pop ups and other notification are not necessary</a:t>
            </a:r>
            <a:endParaRPr lang="vi-VN" sz="1200"/>
          </a:p>
        </p:txBody>
      </p:sp>
    </p:spTree>
    <p:extLst>
      <p:ext uri="{BB962C8B-B14F-4D97-AF65-F5344CB8AC3E}">
        <p14:creationId xmlns:p14="http://schemas.microsoft.com/office/powerpoint/2010/main" val="1097181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" name="Google Shape;479;p31"/>
          <p:cNvGrpSpPr/>
          <p:nvPr/>
        </p:nvGrpSpPr>
        <p:grpSpPr>
          <a:xfrm>
            <a:off x="4643339" y="3195960"/>
            <a:ext cx="3943100" cy="1412550"/>
            <a:chOff x="4754850" y="1600325"/>
            <a:chExt cx="3771900" cy="1412550"/>
          </a:xfrm>
        </p:grpSpPr>
        <p:sp>
          <p:nvSpPr>
            <p:cNvPr id="480" name="Google Shape;480;p31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1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82" name="Google Shape;482;p31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3" name="Google Shape;483;p31"/>
          <p:cNvGrpSpPr/>
          <p:nvPr/>
        </p:nvGrpSpPr>
        <p:grpSpPr>
          <a:xfrm>
            <a:off x="640760" y="3195863"/>
            <a:ext cx="3726504" cy="1412550"/>
            <a:chOff x="4754850" y="1600325"/>
            <a:chExt cx="3771900" cy="1412550"/>
          </a:xfrm>
        </p:grpSpPr>
        <p:sp>
          <p:nvSpPr>
            <p:cNvPr id="484" name="Google Shape;484;p31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1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86" name="Google Shape;486;p31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7" name="Google Shape;487;p31"/>
          <p:cNvGrpSpPr/>
          <p:nvPr/>
        </p:nvGrpSpPr>
        <p:grpSpPr>
          <a:xfrm>
            <a:off x="640760" y="1600313"/>
            <a:ext cx="3726504" cy="1412550"/>
            <a:chOff x="4754850" y="1600325"/>
            <a:chExt cx="3771900" cy="1412550"/>
          </a:xfrm>
        </p:grpSpPr>
        <p:sp>
          <p:nvSpPr>
            <p:cNvPr id="488" name="Google Shape;488;p31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0" name="Google Shape;490;p31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1" name="Google Shape;491;p31"/>
          <p:cNvGrpSpPr/>
          <p:nvPr/>
        </p:nvGrpSpPr>
        <p:grpSpPr>
          <a:xfrm>
            <a:off x="4643339" y="1600313"/>
            <a:ext cx="3943100" cy="1412550"/>
            <a:chOff x="4754850" y="1600325"/>
            <a:chExt cx="3771900" cy="1412550"/>
          </a:xfrm>
        </p:grpSpPr>
        <p:sp>
          <p:nvSpPr>
            <p:cNvPr id="492" name="Google Shape;492;p31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1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4" name="Google Shape;494;p31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5" name="Google Shape;495;p31"/>
          <p:cNvSpPr txBox="1">
            <a:spLocks noGrp="1"/>
          </p:cNvSpPr>
          <p:nvPr>
            <p:ph type="subTitle" idx="1"/>
          </p:nvPr>
        </p:nvSpPr>
        <p:spPr>
          <a:xfrm>
            <a:off x="1883577" y="2077919"/>
            <a:ext cx="2247559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Karla" pitchFamily="2" charset="0"/>
              </a:rPr>
              <a:t>About us</a:t>
            </a:r>
            <a:endParaRPr b="1">
              <a:latin typeface="Karla" pitchFamily="2" charset="0"/>
            </a:endParaRPr>
          </a:p>
        </p:txBody>
      </p:sp>
      <p:sp>
        <p:nvSpPr>
          <p:cNvPr id="496" name="Google Shape;496;p31"/>
          <p:cNvSpPr txBox="1">
            <a:spLocks noGrp="1"/>
          </p:cNvSpPr>
          <p:nvPr>
            <p:ph type="subTitle" idx="2"/>
          </p:nvPr>
        </p:nvSpPr>
        <p:spPr>
          <a:xfrm>
            <a:off x="1883577" y="3673613"/>
            <a:ext cx="2348886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Karla" pitchFamily="2" charset="0"/>
              </a:rPr>
              <a:t>Questionnaire</a:t>
            </a:r>
            <a:endParaRPr b="1">
              <a:latin typeface="Karla" pitchFamily="2" charset="0"/>
            </a:endParaRPr>
          </a:p>
        </p:txBody>
      </p:sp>
      <p:sp>
        <p:nvSpPr>
          <p:cNvPr id="497" name="Google Shape;497;p31"/>
          <p:cNvSpPr txBox="1">
            <a:spLocks noGrp="1"/>
          </p:cNvSpPr>
          <p:nvPr>
            <p:ph type="subTitle" idx="3"/>
          </p:nvPr>
        </p:nvSpPr>
        <p:spPr>
          <a:xfrm>
            <a:off x="5885948" y="2077919"/>
            <a:ext cx="2485411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Karla" pitchFamily="2" charset="0"/>
              </a:rPr>
              <a:t>Interview</a:t>
            </a:r>
            <a:endParaRPr b="1">
              <a:latin typeface="Karla" pitchFamily="2" charset="0"/>
            </a:endParaRPr>
          </a:p>
        </p:txBody>
      </p:sp>
      <p:sp>
        <p:nvSpPr>
          <p:cNvPr id="498" name="Google Shape;498;p31"/>
          <p:cNvSpPr txBox="1">
            <a:spLocks noGrp="1"/>
          </p:cNvSpPr>
          <p:nvPr>
            <p:ph type="title"/>
          </p:nvPr>
        </p:nvSpPr>
        <p:spPr>
          <a:xfrm>
            <a:off x="694977" y="1802875"/>
            <a:ext cx="11886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00" name="Google Shape;500;p31"/>
          <p:cNvSpPr txBox="1">
            <a:spLocks noGrp="1"/>
          </p:cNvSpPr>
          <p:nvPr>
            <p:ph type="title" idx="6"/>
          </p:nvPr>
        </p:nvSpPr>
        <p:spPr>
          <a:xfrm>
            <a:off x="4697348" y="1803600"/>
            <a:ext cx="11886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02" name="Google Shape;502;p31"/>
          <p:cNvSpPr txBox="1">
            <a:spLocks noGrp="1"/>
          </p:cNvSpPr>
          <p:nvPr>
            <p:ph type="title" idx="8"/>
          </p:nvPr>
        </p:nvSpPr>
        <p:spPr>
          <a:xfrm>
            <a:off x="695007" y="3399150"/>
            <a:ext cx="11886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04" name="Google Shape;504;p31"/>
          <p:cNvSpPr txBox="1">
            <a:spLocks noGrp="1"/>
          </p:cNvSpPr>
          <p:nvPr>
            <p:ph type="title" idx="15"/>
          </p:nvPr>
        </p:nvSpPr>
        <p:spPr>
          <a:xfrm>
            <a:off x="715650" y="731525"/>
            <a:ext cx="77133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Finding Report</a:t>
            </a:r>
            <a:endParaRPr/>
          </a:p>
        </p:txBody>
      </p:sp>
      <p:sp>
        <p:nvSpPr>
          <p:cNvPr id="505" name="Google Shape;505;p31"/>
          <p:cNvSpPr txBox="1">
            <a:spLocks noGrp="1"/>
          </p:cNvSpPr>
          <p:nvPr>
            <p:ph type="subTitle" idx="4"/>
          </p:nvPr>
        </p:nvSpPr>
        <p:spPr>
          <a:xfrm>
            <a:off x="5931956" y="3653207"/>
            <a:ext cx="2389758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Karla" pitchFamily="2" charset="0"/>
              </a:rPr>
              <a:t>Conclusion</a:t>
            </a:r>
            <a:endParaRPr b="1">
              <a:latin typeface="Karla" pitchFamily="2" charset="0"/>
            </a:endParaRPr>
          </a:p>
        </p:txBody>
      </p:sp>
      <p:sp>
        <p:nvSpPr>
          <p:cNvPr id="506" name="Google Shape;506;p31"/>
          <p:cNvSpPr txBox="1">
            <a:spLocks noGrp="1"/>
          </p:cNvSpPr>
          <p:nvPr>
            <p:ph type="title" idx="13"/>
          </p:nvPr>
        </p:nvSpPr>
        <p:spPr>
          <a:xfrm>
            <a:off x="4743386" y="3399143"/>
            <a:ext cx="1188600" cy="10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08" name="Google Shape;508;p31"/>
          <p:cNvSpPr/>
          <p:nvPr/>
        </p:nvSpPr>
        <p:spPr>
          <a:xfrm>
            <a:off x="7971738" y="1225982"/>
            <a:ext cx="457207" cy="59636"/>
          </a:xfrm>
          <a:custGeom>
            <a:avLst/>
            <a:gdLst/>
            <a:ahLst/>
            <a:cxnLst/>
            <a:rect l="l" t="t" r="r" b="b"/>
            <a:pathLst>
              <a:path w="8294" h="952" extrusionOk="0">
                <a:moveTo>
                  <a:pt x="415" y="0"/>
                </a:moveTo>
                <a:cubicBezTo>
                  <a:pt x="757" y="0"/>
                  <a:pt x="952" y="439"/>
                  <a:pt x="708" y="683"/>
                </a:cubicBezTo>
                <a:cubicBezTo>
                  <a:pt x="440" y="951"/>
                  <a:pt x="1" y="756"/>
                  <a:pt x="25" y="390"/>
                </a:cubicBezTo>
                <a:cubicBezTo>
                  <a:pt x="25" y="171"/>
                  <a:pt x="196" y="0"/>
                  <a:pt x="415" y="0"/>
                </a:cubicBezTo>
                <a:close/>
                <a:moveTo>
                  <a:pt x="7757" y="0"/>
                </a:moveTo>
                <a:cubicBezTo>
                  <a:pt x="8123" y="0"/>
                  <a:pt x="8293" y="439"/>
                  <a:pt x="8025" y="683"/>
                </a:cubicBezTo>
                <a:cubicBezTo>
                  <a:pt x="7781" y="951"/>
                  <a:pt x="7342" y="756"/>
                  <a:pt x="7342" y="415"/>
                </a:cubicBezTo>
                <a:cubicBezTo>
                  <a:pt x="7342" y="195"/>
                  <a:pt x="7537" y="0"/>
                  <a:pt x="7757" y="0"/>
                </a:cubicBezTo>
                <a:close/>
                <a:moveTo>
                  <a:pt x="5928" y="0"/>
                </a:moveTo>
                <a:cubicBezTo>
                  <a:pt x="6293" y="24"/>
                  <a:pt x="6440" y="463"/>
                  <a:pt x="6171" y="707"/>
                </a:cubicBezTo>
                <a:cubicBezTo>
                  <a:pt x="5903" y="951"/>
                  <a:pt x="5488" y="756"/>
                  <a:pt x="5513" y="390"/>
                </a:cubicBezTo>
                <a:cubicBezTo>
                  <a:pt x="5513" y="171"/>
                  <a:pt x="5684" y="0"/>
                  <a:pt x="5903" y="0"/>
                </a:cubicBezTo>
                <a:close/>
                <a:moveTo>
                  <a:pt x="4098" y="0"/>
                </a:moveTo>
                <a:cubicBezTo>
                  <a:pt x="4464" y="24"/>
                  <a:pt x="4610" y="463"/>
                  <a:pt x="4342" y="707"/>
                </a:cubicBezTo>
                <a:cubicBezTo>
                  <a:pt x="4074" y="951"/>
                  <a:pt x="3659" y="756"/>
                  <a:pt x="3684" y="390"/>
                </a:cubicBezTo>
                <a:cubicBezTo>
                  <a:pt x="3684" y="171"/>
                  <a:pt x="3854" y="0"/>
                  <a:pt x="4074" y="0"/>
                </a:cubicBezTo>
                <a:close/>
                <a:moveTo>
                  <a:pt x="2269" y="0"/>
                </a:moveTo>
                <a:cubicBezTo>
                  <a:pt x="2635" y="24"/>
                  <a:pt x="2781" y="463"/>
                  <a:pt x="2513" y="707"/>
                </a:cubicBezTo>
                <a:cubicBezTo>
                  <a:pt x="2245" y="951"/>
                  <a:pt x="1830" y="756"/>
                  <a:pt x="1854" y="390"/>
                </a:cubicBezTo>
                <a:cubicBezTo>
                  <a:pt x="1854" y="171"/>
                  <a:pt x="2025" y="0"/>
                  <a:pt x="2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1"/>
          <p:cNvSpPr/>
          <p:nvPr/>
        </p:nvSpPr>
        <p:spPr>
          <a:xfrm>
            <a:off x="7739398" y="1077330"/>
            <a:ext cx="457196" cy="57149"/>
          </a:xfrm>
          <a:custGeom>
            <a:avLst/>
            <a:gdLst/>
            <a:ahLst/>
            <a:cxnLst/>
            <a:rect l="l" t="t" r="r" b="b"/>
            <a:pathLst>
              <a:path w="11732" h="1391" extrusionOk="0">
                <a:moveTo>
                  <a:pt x="11488" y="854"/>
                </a:moveTo>
                <a:cubicBezTo>
                  <a:pt x="11708" y="878"/>
                  <a:pt x="11732" y="1220"/>
                  <a:pt x="11488" y="1244"/>
                </a:cubicBezTo>
                <a:cubicBezTo>
                  <a:pt x="11220" y="1244"/>
                  <a:pt x="10952" y="1098"/>
                  <a:pt x="10805" y="854"/>
                </a:cubicBezTo>
                <a:cubicBezTo>
                  <a:pt x="10683" y="708"/>
                  <a:pt x="10561" y="537"/>
                  <a:pt x="10366" y="537"/>
                </a:cubicBezTo>
                <a:cubicBezTo>
                  <a:pt x="10171" y="537"/>
                  <a:pt x="10049" y="683"/>
                  <a:pt x="9927" y="854"/>
                </a:cubicBezTo>
                <a:cubicBezTo>
                  <a:pt x="9781" y="1098"/>
                  <a:pt x="9513" y="1244"/>
                  <a:pt x="9244" y="1244"/>
                </a:cubicBezTo>
                <a:cubicBezTo>
                  <a:pt x="8952" y="1244"/>
                  <a:pt x="8708" y="1098"/>
                  <a:pt x="8561" y="854"/>
                </a:cubicBezTo>
                <a:cubicBezTo>
                  <a:pt x="8439" y="708"/>
                  <a:pt x="8293" y="537"/>
                  <a:pt x="8122" y="537"/>
                </a:cubicBezTo>
                <a:cubicBezTo>
                  <a:pt x="7927" y="537"/>
                  <a:pt x="7805" y="683"/>
                  <a:pt x="7683" y="854"/>
                </a:cubicBezTo>
                <a:cubicBezTo>
                  <a:pt x="7537" y="1098"/>
                  <a:pt x="7269" y="1244"/>
                  <a:pt x="6976" y="1244"/>
                </a:cubicBezTo>
                <a:cubicBezTo>
                  <a:pt x="6708" y="1244"/>
                  <a:pt x="6439" y="1098"/>
                  <a:pt x="6293" y="854"/>
                </a:cubicBezTo>
                <a:cubicBezTo>
                  <a:pt x="6171" y="708"/>
                  <a:pt x="6049" y="537"/>
                  <a:pt x="5854" y="537"/>
                </a:cubicBezTo>
                <a:cubicBezTo>
                  <a:pt x="5683" y="537"/>
                  <a:pt x="5561" y="683"/>
                  <a:pt x="5415" y="854"/>
                </a:cubicBezTo>
                <a:cubicBezTo>
                  <a:pt x="5122" y="1391"/>
                  <a:pt x="4342" y="1391"/>
                  <a:pt x="4049" y="854"/>
                </a:cubicBezTo>
                <a:cubicBezTo>
                  <a:pt x="3927" y="708"/>
                  <a:pt x="3805" y="537"/>
                  <a:pt x="3610" y="537"/>
                </a:cubicBezTo>
                <a:cubicBezTo>
                  <a:pt x="3415" y="537"/>
                  <a:pt x="3318" y="683"/>
                  <a:pt x="3171" y="854"/>
                </a:cubicBezTo>
                <a:cubicBezTo>
                  <a:pt x="2879" y="1391"/>
                  <a:pt x="2098" y="1391"/>
                  <a:pt x="1805" y="854"/>
                </a:cubicBezTo>
                <a:cubicBezTo>
                  <a:pt x="1683" y="708"/>
                  <a:pt x="1561" y="537"/>
                  <a:pt x="1366" y="537"/>
                </a:cubicBezTo>
                <a:cubicBezTo>
                  <a:pt x="1171" y="537"/>
                  <a:pt x="1074" y="683"/>
                  <a:pt x="927" y="854"/>
                </a:cubicBezTo>
                <a:cubicBezTo>
                  <a:pt x="781" y="1098"/>
                  <a:pt x="513" y="1244"/>
                  <a:pt x="244" y="1244"/>
                </a:cubicBezTo>
                <a:cubicBezTo>
                  <a:pt x="1" y="1220"/>
                  <a:pt x="1" y="878"/>
                  <a:pt x="244" y="854"/>
                </a:cubicBezTo>
                <a:cubicBezTo>
                  <a:pt x="391" y="854"/>
                  <a:pt x="513" y="732"/>
                  <a:pt x="635" y="586"/>
                </a:cubicBezTo>
                <a:cubicBezTo>
                  <a:pt x="781" y="317"/>
                  <a:pt x="1074" y="171"/>
                  <a:pt x="1366" y="147"/>
                </a:cubicBezTo>
                <a:cubicBezTo>
                  <a:pt x="1659" y="171"/>
                  <a:pt x="1952" y="317"/>
                  <a:pt x="2098" y="586"/>
                </a:cubicBezTo>
                <a:cubicBezTo>
                  <a:pt x="2220" y="732"/>
                  <a:pt x="2342" y="854"/>
                  <a:pt x="2488" y="854"/>
                </a:cubicBezTo>
                <a:lnTo>
                  <a:pt x="2488" y="854"/>
                </a:lnTo>
                <a:cubicBezTo>
                  <a:pt x="2635" y="854"/>
                  <a:pt x="2757" y="732"/>
                  <a:pt x="2879" y="586"/>
                </a:cubicBezTo>
                <a:cubicBezTo>
                  <a:pt x="3196" y="0"/>
                  <a:pt x="4025" y="0"/>
                  <a:pt x="4342" y="586"/>
                </a:cubicBezTo>
                <a:cubicBezTo>
                  <a:pt x="4464" y="732"/>
                  <a:pt x="4586" y="854"/>
                  <a:pt x="4732" y="854"/>
                </a:cubicBezTo>
                <a:lnTo>
                  <a:pt x="4781" y="854"/>
                </a:lnTo>
                <a:cubicBezTo>
                  <a:pt x="4927" y="854"/>
                  <a:pt x="5025" y="732"/>
                  <a:pt x="5147" y="586"/>
                </a:cubicBezTo>
                <a:cubicBezTo>
                  <a:pt x="5318" y="317"/>
                  <a:pt x="5586" y="171"/>
                  <a:pt x="5878" y="147"/>
                </a:cubicBezTo>
                <a:cubicBezTo>
                  <a:pt x="6196" y="171"/>
                  <a:pt x="6464" y="317"/>
                  <a:pt x="6635" y="586"/>
                </a:cubicBezTo>
                <a:cubicBezTo>
                  <a:pt x="6757" y="732"/>
                  <a:pt x="6854" y="854"/>
                  <a:pt x="7000" y="854"/>
                </a:cubicBezTo>
                <a:lnTo>
                  <a:pt x="7025" y="854"/>
                </a:lnTo>
                <a:cubicBezTo>
                  <a:pt x="7171" y="854"/>
                  <a:pt x="7293" y="732"/>
                  <a:pt x="7391" y="586"/>
                </a:cubicBezTo>
                <a:cubicBezTo>
                  <a:pt x="7708" y="0"/>
                  <a:pt x="8561" y="0"/>
                  <a:pt x="8878" y="586"/>
                </a:cubicBezTo>
                <a:cubicBezTo>
                  <a:pt x="9000" y="732"/>
                  <a:pt x="9098" y="854"/>
                  <a:pt x="9244" y="854"/>
                </a:cubicBezTo>
                <a:lnTo>
                  <a:pt x="9269" y="854"/>
                </a:lnTo>
                <a:cubicBezTo>
                  <a:pt x="9415" y="854"/>
                  <a:pt x="9537" y="732"/>
                  <a:pt x="9659" y="586"/>
                </a:cubicBezTo>
                <a:cubicBezTo>
                  <a:pt x="9805" y="317"/>
                  <a:pt x="10074" y="171"/>
                  <a:pt x="10391" y="147"/>
                </a:cubicBezTo>
                <a:cubicBezTo>
                  <a:pt x="10683" y="171"/>
                  <a:pt x="10976" y="317"/>
                  <a:pt x="11122" y="586"/>
                </a:cubicBezTo>
                <a:cubicBezTo>
                  <a:pt x="11244" y="732"/>
                  <a:pt x="11342" y="854"/>
                  <a:pt x="11488" y="85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31"/>
          <p:cNvSpPr/>
          <p:nvPr/>
        </p:nvSpPr>
        <p:spPr>
          <a:xfrm>
            <a:off x="715100" y="912725"/>
            <a:ext cx="457208" cy="164598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2" name="Google Shape;942;p44"/>
          <p:cNvGrpSpPr/>
          <p:nvPr/>
        </p:nvGrpSpPr>
        <p:grpSpPr>
          <a:xfrm>
            <a:off x="5328349" y="2101061"/>
            <a:ext cx="3245106" cy="2514549"/>
            <a:chOff x="4754842" y="1601102"/>
            <a:chExt cx="3763405" cy="2916165"/>
          </a:xfrm>
        </p:grpSpPr>
        <p:sp>
          <p:nvSpPr>
            <p:cNvPr id="943" name="Google Shape;943;p44"/>
            <p:cNvSpPr/>
            <p:nvPr/>
          </p:nvSpPr>
          <p:spPr>
            <a:xfrm>
              <a:off x="4844447" y="1692467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4" name="Google Shape;944;p44"/>
            <p:cNvGrpSpPr/>
            <p:nvPr/>
          </p:nvGrpSpPr>
          <p:grpSpPr>
            <a:xfrm>
              <a:off x="4754842" y="1601102"/>
              <a:ext cx="3674345" cy="2824800"/>
              <a:chOff x="715067" y="1600275"/>
              <a:chExt cx="3674345" cy="2824800"/>
            </a:xfrm>
          </p:grpSpPr>
          <p:grpSp>
            <p:nvGrpSpPr>
              <p:cNvPr id="945" name="Google Shape;945;p44"/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46" name="Google Shape;946;p44"/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47" name="Google Shape;947;p44"/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48" name="Google Shape;948;p44"/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49" name="Google Shape;949;p44"/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50" name="Google Shape;950;p44"/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51" name="Google Shape;951;p44"/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52" name="Google Shape;952;p44"/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53" name="Google Shape;953;p44"/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954" name="Google Shape;954;p44"/>
          <p:cNvGrpSpPr/>
          <p:nvPr/>
        </p:nvGrpSpPr>
        <p:grpSpPr>
          <a:xfrm>
            <a:off x="607314" y="2101061"/>
            <a:ext cx="3250949" cy="2519076"/>
            <a:chOff x="715067" y="1600275"/>
            <a:chExt cx="3763405" cy="2916165"/>
          </a:xfrm>
        </p:grpSpPr>
        <p:sp>
          <p:nvSpPr>
            <p:cNvPr id="955" name="Google Shape;955;p44"/>
            <p:cNvSpPr/>
            <p:nvPr/>
          </p:nvSpPr>
          <p:spPr>
            <a:xfrm>
              <a:off x="804672" y="1691640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6" name="Google Shape;956;p44"/>
            <p:cNvGrpSpPr/>
            <p:nvPr/>
          </p:nvGrpSpPr>
          <p:grpSpPr>
            <a:xfrm>
              <a:off x="715067" y="1600275"/>
              <a:ext cx="3674345" cy="2824800"/>
              <a:chOff x="715067" y="1600275"/>
              <a:chExt cx="3674345" cy="2824800"/>
            </a:xfrm>
          </p:grpSpPr>
          <p:grpSp>
            <p:nvGrpSpPr>
              <p:cNvPr id="957" name="Google Shape;957;p44"/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58" name="Google Shape;958;p44"/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59" name="Google Shape;959;p44"/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0" name="Google Shape;960;p44"/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61" name="Google Shape;961;p44"/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62" name="Google Shape;962;p44"/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63" name="Google Shape;963;p44"/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4" name="Google Shape;964;p44"/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65" name="Google Shape;965;p44"/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972" name="Google Shape;972;p44"/>
          <p:cNvSpPr txBox="1"/>
          <p:nvPr/>
        </p:nvSpPr>
        <p:spPr>
          <a:xfrm>
            <a:off x="2588280" y="4122757"/>
            <a:ext cx="1026751" cy="315903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Insight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973" name="Google Shape;973;p44"/>
          <p:cNvGrpSpPr/>
          <p:nvPr/>
        </p:nvGrpSpPr>
        <p:grpSpPr>
          <a:xfrm>
            <a:off x="7319955" y="4129898"/>
            <a:ext cx="1096177" cy="467261"/>
            <a:chOff x="1921813" y="3795717"/>
            <a:chExt cx="1439836" cy="613750"/>
          </a:xfrm>
        </p:grpSpPr>
        <p:sp>
          <p:nvSpPr>
            <p:cNvPr id="974" name="Google Shape;974;p44"/>
            <p:cNvSpPr txBox="1"/>
            <p:nvPr/>
          </p:nvSpPr>
          <p:spPr>
            <a:xfrm>
              <a:off x="1921813" y="3795717"/>
              <a:ext cx="1188600" cy="3657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Need</a:t>
              </a:r>
              <a:endParaRPr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75" name="Google Shape;975;p44"/>
            <p:cNvSpPr/>
            <p:nvPr/>
          </p:nvSpPr>
          <p:spPr>
            <a:xfrm rot="-2700000">
              <a:off x="2920191" y="3968009"/>
              <a:ext cx="365716" cy="365716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" name="Google Shape;978;p44"/>
          <p:cNvSpPr/>
          <p:nvPr/>
        </p:nvSpPr>
        <p:spPr>
          <a:xfrm>
            <a:off x="715160" y="10241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CBAE71-0877-6EB8-AC7C-A047D75EA8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230" t="15279" r="19425" b="60489"/>
          <a:stretch/>
        </p:blipFill>
        <p:spPr>
          <a:xfrm>
            <a:off x="3769100" y="552374"/>
            <a:ext cx="1648413" cy="1648413"/>
          </a:xfrm>
          <a:prstGeom prst="ellipse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9C35B6-1EFF-E50C-5350-F236F0B871BC}"/>
              </a:ext>
            </a:extLst>
          </p:cNvPr>
          <p:cNvSpPr txBox="1"/>
          <p:nvPr/>
        </p:nvSpPr>
        <p:spPr>
          <a:xfrm>
            <a:off x="657942" y="2573467"/>
            <a:ext cx="3078870" cy="160043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>
                <a:latin typeface="Karla"/>
              </a:rPr>
              <a:t>Highschool student who prefer </a:t>
            </a:r>
            <a:r>
              <a:rPr lang="en-US" b="1">
                <a:latin typeface="Karla"/>
              </a:rPr>
              <a:t>colorful </a:t>
            </a:r>
            <a:r>
              <a:rPr lang="en-US">
                <a:latin typeface="Karla"/>
              </a:rPr>
              <a:t>design, highly rate the reviews with </a:t>
            </a:r>
            <a:r>
              <a:rPr lang="en-US" b="1">
                <a:latin typeface="Karla"/>
              </a:rPr>
              <a:t>pictures. </a:t>
            </a:r>
            <a:r>
              <a:rPr lang="en-US">
                <a:latin typeface="Karla"/>
              </a:rPr>
              <a:t>She don’t like the interruption of ads when browsing and have high </a:t>
            </a:r>
            <a:r>
              <a:rPr lang="en-US" b="1">
                <a:latin typeface="Karla"/>
              </a:rPr>
              <a:t>doubt</a:t>
            </a:r>
            <a:r>
              <a:rPr lang="en-US">
                <a:latin typeface="Karla"/>
              </a:rPr>
              <a:t> whether a costly purchase be successful</a:t>
            </a:r>
            <a:endParaRPr lang="vi-V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44F0C-C194-BA82-D094-533EADB6279F}"/>
              </a:ext>
            </a:extLst>
          </p:cNvPr>
          <p:cNvSpPr txBox="1"/>
          <p:nvPr/>
        </p:nvSpPr>
        <p:spPr>
          <a:xfrm>
            <a:off x="5426087" y="2663132"/>
            <a:ext cx="2980965" cy="95410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>
                <a:latin typeface="Karla"/>
              </a:rPr>
              <a:t>She needs </a:t>
            </a:r>
            <a:r>
              <a:rPr lang="en-US" b="1">
                <a:latin typeface="Karla"/>
              </a:rPr>
              <a:t>detail </a:t>
            </a:r>
            <a:r>
              <a:rPr lang="en-US">
                <a:latin typeface="Karla"/>
              </a:rPr>
              <a:t>reviews with pictures, video, … She thinks a </a:t>
            </a:r>
            <a:r>
              <a:rPr lang="en-US" b="1">
                <a:latin typeface="Karla"/>
              </a:rPr>
              <a:t>beautiful </a:t>
            </a:r>
            <a:r>
              <a:rPr lang="en-US">
                <a:latin typeface="Karla"/>
              </a:rPr>
              <a:t>and </a:t>
            </a:r>
            <a:r>
              <a:rPr lang="vi-VN" b="1">
                <a:latin typeface="Karla"/>
              </a:rPr>
              <a:t>popular </a:t>
            </a:r>
            <a:r>
              <a:rPr lang="en-US">
                <a:latin typeface="Karla"/>
              </a:rPr>
              <a:t>website is better</a:t>
            </a:r>
          </a:p>
        </p:txBody>
      </p:sp>
      <p:grpSp>
        <p:nvGrpSpPr>
          <p:cNvPr id="20" name="Google Shape;9697;p66">
            <a:extLst>
              <a:ext uri="{FF2B5EF4-FFF2-40B4-BE49-F238E27FC236}">
                <a16:creationId xmlns:a16="http://schemas.microsoft.com/office/drawing/2014/main" id="{9139E1B6-A82E-42F1-E707-B91907D03BD0}"/>
              </a:ext>
            </a:extLst>
          </p:cNvPr>
          <p:cNvGrpSpPr/>
          <p:nvPr/>
        </p:nvGrpSpPr>
        <p:grpSpPr>
          <a:xfrm>
            <a:off x="7418202" y="962489"/>
            <a:ext cx="997931" cy="995710"/>
            <a:chOff x="1745217" y="1515471"/>
            <a:chExt cx="343269" cy="342505"/>
          </a:xfrm>
          <a:solidFill>
            <a:srgbClr val="EFC4B9"/>
          </a:solidFill>
        </p:grpSpPr>
        <p:sp>
          <p:nvSpPr>
            <p:cNvPr id="21" name="Google Shape;9698;p66">
              <a:extLst>
                <a:ext uri="{FF2B5EF4-FFF2-40B4-BE49-F238E27FC236}">
                  <a16:creationId xmlns:a16="http://schemas.microsoft.com/office/drawing/2014/main" id="{E17C8945-0A00-D68B-BF42-EC694F622F49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699;p66">
              <a:extLst>
                <a:ext uri="{FF2B5EF4-FFF2-40B4-BE49-F238E27FC236}">
                  <a16:creationId xmlns:a16="http://schemas.microsoft.com/office/drawing/2014/main" id="{1238A87A-81F9-FFC4-D48C-4B5014B9A943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700;p66">
              <a:extLst>
                <a:ext uri="{FF2B5EF4-FFF2-40B4-BE49-F238E27FC236}">
                  <a16:creationId xmlns:a16="http://schemas.microsoft.com/office/drawing/2014/main" id="{C7797719-1490-5E7D-8CAB-D12AEDC0438D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01;p66">
              <a:extLst>
                <a:ext uri="{FF2B5EF4-FFF2-40B4-BE49-F238E27FC236}">
                  <a16:creationId xmlns:a16="http://schemas.microsoft.com/office/drawing/2014/main" id="{07A89E36-4B02-4696-07D7-BFE21E6BCEAF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9069;p65">
            <a:extLst>
              <a:ext uri="{FF2B5EF4-FFF2-40B4-BE49-F238E27FC236}">
                <a16:creationId xmlns:a16="http://schemas.microsoft.com/office/drawing/2014/main" id="{4E2D892E-71DA-6CF6-356C-3136FD6A5226}"/>
              </a:ext>
            </a:extLst>
          </p:cNvPr>
          <p:cNvGrpSpPr/>
          <p:nvPr/>
        </p:nvGrpSpPr>
        <p:grpSpPr>
          <a:xfrm>
            <a:off x="428353" y="1570230"/>
            <a:ext cx="817165" cy="781220"/>
            <a:chOff x="7441465" y="2302860"/>
            <a:chExt cx="342192" cy="327140"/>
          </a:xfrm>
          <a:solidFill>
            <a:srgbClr val="D3E3D6"/>
          </a:solidFill>
        </p:grpSpPr>
        <p:sp>
          <p:nvSpPr>
            <p:cNvPr id="26" name="Google Shape;9070;p65">
              <a:extLst>
                <a:ext uri="{FF2B5EF4-FFF2-40B4-BE49-F238E27FC236}">
                  <a16:creationId xmlns:a16="http://schemas.microsoft.com/office/drawing/2014/main" id="{9E952762-F41D-5AD0-E9FB-6BF560CA3979}"/>
                </a:ext>
              </a:extLst>
            </p:cNvPr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71;p65">
              <a:extLst>
                <a:ext uri="{FF2B5EF4-FFF2-40B4-BE49-F238E27FC236}">
                  <a16:creationId xmlns:a16="http://schemas.microsoft.com/office/drawing/2014/main" id="{D754B2C2-F36C-8F61-BA68-21290050E158}"/>
                </a:ext>
              </a:extLst>
            </p:cNvPr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34FA807-94F2-11A0-2169-CDD15370BE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3749695" y="563103"/>
            <a:ext cx="1771571" cy="177157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75742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619;p34">
            <a:extLst>
              <a:ext uri="{FF2B5EF4-FFF2-40B4-BE49-F238E27FC236}">
                <a16:creationId xmlns:a16="http://schemas.microsoft.com/office/drawing/2014/main" id="{263429FA-D7E1-3AC6-B8EE-24EA3753ACFD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619;p34">
            <a:extLst>
              <a:ext uri="{FF2B5EF4-FFF2-40B4-BE49-F238E27FC236}">
                <a16:creationId xmlns:a16="http://schemas.microsoft.com/office/drawing/2014/main" id="{6A1644BA-338C-760B-E197-5FDED0FC5EA0}"/>
              </a:ext>
            </a:extLst>
          </p:cNvPr>
          <p:cNvCxnSpPr>
            <a:cxnSpLocks/>
          </p:cNvCxnSpPr>
          <p:nvPr/>
        </p:nvCxnSpPr>
        <p:spPr>
          <a:xfrm flipV="1">
            <a:off x="4574427" y="319668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E616C0-1B82-F878-56D3-BFE4D1301003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66E0BE-A00B-5E3D-900D-51E818D2F00C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7F4624-925D-261A-1C8B-A6A952AB97C4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0904A0-9341-29B5-35D5-13C2BEA349C0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0263A1-2469-8F58-47DB-8C74F0184E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230" t="15279" r="19425" b="60489"/>
          <a:stretch/>
        </p:blipFill>
        <p:spPr>
          <a:xfrm>
            <a:off x="3747793" y="1741502"/>
            <a:ext cx="1648413" cy="1648413"/>
          </a:xfrm>
          <a:prstGeom prst="ellipse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CCE1404-B6A2-0024-08E1-9B17ECE673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582757" y="235106"/>
            <a:ext cx="764007" cy="697578"/>
          </a:xfrm>
          <a:prstGeom prst="rect">
            <a:avLst/>
          </a:prstGeom>
        </p:spPr>
      </p:pic>
      <p:pic>
        <p:nvPicPr>
          <p:cNvPr id="6" name="Picture 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84DB127-F2F2-2E15-6FB5-E4AB533B60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1550840" y="658963"/>
            <a:ext cx="764007" cy="697578"/>
          </a:xfrm>
          <a:prstGeom prst="rect">
            <a:avLst/>
          </a:prstGeom>
        </p:spPr>
      </p:pic>
      <p:pic>
        <p:nvPicPr>
          <p:cNvPr id="7" name="Picture 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7FCAEB7-C449-58E8-5800-6D99FE2776A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2020193" y="1592778"/>
            <a:ext cx="764007" cy="697578"/>
          </a:xfrm>
          <a:prstGeom prst="rect">
            <a:avLst/>
          </a:prstGeom>
        </p:spPr>
      </p:pic>
      <p:pic>
        <p:nvPicPr>
          <p:cNvPr id="8" name="Picture 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6781D86-4AF3-4911-5625-4811382E51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2728164" y="224871"/>
            <a:ext cx="764007" cy="697578"/>
          </a:xfrm>
          <a:prstGeom prst="rect">
            <a:avLst/>
          </a:prstGeom>
        </p:spPr>
      </p:pic>
      <p:pic>
        <p:nvPicPr>
          <p:cNvPr id="11" name="Picture 1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3C417C7-DAC3-976D-0A58-D7DF1C4DFE5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2992359" y="1223916"/>
            <a:ext cx="764007" cy="697578"/>
          </a:xfrm>
          <a:prstGeom prst="rect">
            <a:avLst/>
          </a:prstGeom>
        </p:spPr>
      </p:pic>
      <p:pic>
        <p:nvPicPr>
          <p:cNvPr id="12" name="Picture 1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6FE8A5C-0484-20B2-8D8D-D660A35570F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732779" y="1619443"/>
            <a:ext cx="818061" cy="746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E62291-6CA8-3FFC-19B9-73469EC16B55}"/>
              </a:ext>
            </a:extLst>
          </p:cNvPr>
          <p:cNvSpPr txBox="1"/>
          <p:nvPr/>
        </p:nvSpPr>
        <p:spPr>
          <a:xfrm>
            <a:off x="2804906" y="306896"/>
            <a:ext cx="6400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expect websites to load fast and be easy to navigate."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C3DCBD-1D14-47D1-D55B-51F06367EC42}"/>
              </a:ext>
            </a:extLst>
          </p:cNvPr>
          <p:cNvSpPr txBox="1"/>
          <p:nvPr/>
        </p:nvSpPr>
        <p:spPr>
          <a:xfrm>
            <a:off x="1584174" y="713652"/>
            <a:ext cx="70044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"Product </a:t>
            </a:r>
            <a:r>
              <a:rPr lang="en-US" sz="600" err="1">
                <a:latin typeface="Karla" pitchFamily="2" charset="0"/>
                <a:ea typeface="Malgun Gothic" panose="020B0503020000020004" pitchFamily="34" charset="-127"/>
              </a:rPr>
              <a:t>recommendat</a:t>
            </a:r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-ions should be relevant and personalized."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9CF08-CE06-12A3-8FEB-0CD49E22E74C}"/>
              </a:ext>
            </a:extLst>
          </p:cNvPr>
          <p:cNvSpPr txBox="1"/>
          <p:nvPr/>
        </p:nvSpPr>
        <p:spPr>
          <a:xfrm>
            <a:off x="2994148" y="1295706"/>
            <a:ext cx="74963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want detailed product descriptions, especially for tech."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F4F56A-65CC-D9AE-B66D-F542EA38560A}"/>
              </a:ext>
            </a:extLst>
          </p:cNvPr>
          <p:cNvSpPr txBox="1"/>
          <p:nvPr/>
        </p:nvSpPr>
        <p:spPr>
          <a:xfrm>
            <a:off x="2081741" y="1664527"/>
            <a:ext cx="6400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"UI/UX consistency across devices is a must."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9D525F-CA0F-E040-A1CB-F63B037FDD67}"/>
              </a:ext>
            </a:extLst>
          </p:cNvPr>
          <p:cNvSpPr txBox="1"/>
          <p:nvPr/>
        </p:nvSpPr>
        <p:spPr>
          <a:xfrm>
            <a:off x="798121" y="1605591"/>
            <a:ext cx="70312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leave reviews to help others and value a clear, organized review system."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DF6720-FB2A-DD39-2957-B41E2E0F56E7}"/>
              </a:ext>
            </a:extLst>
          </p:cNvPr>
          <p:cNvSpPr txBox="1"/>
          <p:nvPr/>
        </p:nvSpPr>
        <p:spPr>
          <a:xfrm>
            <a:off x="646315" y="299146"/>
            <a:ext cx="6400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"A well-structured, secure checkout is key."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26" name="Picture 2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E9FC414-4EE9-4EFF-9116-4760BAF5ED4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1976681" y="3214455"/>
            <a:ext cx="807519" cy="737307"/>
          </a:xfrm>
          <a:prstGeom prst="rect">
            <a:avLst/>
          </a:prstGeom>
        </p:spPr>
      </p:pic>
      <p:pic>
        <p:nvPicPr>
          <p:cNvPr id="28" name="Picture 2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9F10EF1-BC9C-B502-9D78-CBBD419AB4B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2081741" y="4221052"/>
            <a:ext cx="764007" cy="697578"/>
          </a:xfrm>
          <a:prstGeom prst="rect">
            <a:avLst/>
          </a:prstGeom>
        </p:spPr>
      </p:pic>
      <p:pic>
        <p:nvPicPr>
          <p:cNvPr id="29" name="Picture 2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ED448E1-0108-C29B-2510-3E15C8EA8D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2946425" y="2801427"/>
            <a:ext cx="764007" cy="697578"/>
          </a:xfrm>
          <a:prstGeom prst="rect">
            <a:avLst/>
          </a:prstGeom>
        </p:spPr>
      </p:pic>
      <p:pic>
        <p:nvPicPr>
          <p:cNvPr id="31" name="Picture 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9C5D75B-AF60-790B-8710-83B2D511AE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3118053" y="3880312"/>
            <a:ext cx="818061" cy="746932"/>
          </a:xfrm>
          <a:prstGeom prst="rect">
            <a:avLst/>
          </a:prstGeom>
        </p:spPr>
      </p:pic>
      <p:sp>
        <p:nvSpPr>
          <p:cNvPr id="1024" name="TextBox 1023">
            <a:extLst>
              <a:ext uri="{FF2B5EF4-FFF2-40B4-BE49-F238E27FC236}">
                <a16:creationId xmlns:a16="http://schemas.microsoft.com/office/drawing/2014/main" id="{16C5EE98-C067-3C54-B240-E5BBCC1CE360}"/>
              </a:ext>
            </a:extLst>
          </p:cNvPr>
          <p:cNvSpPr txBox="1"/>
          <p:nvPr/>
        </p:nvSpPr>
        <p:spPr>
          <a:xfrm>
            <a:off x="2978706" y="2861874"/>
            <a:ext cx="70150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Avoids websites with too many pop-ups or intrusive ads.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C240CBE9-2816-5494-3FF0-3C314C5D1E9A}"/>
              </a:ext>
            </a:extLst>
          </p:cNvPr>
          <p:cNvSpPr txBox="1"/>
          <p:nvPr/>
        </p:nvSpPr>
        <p:spPr>
          <a:xfrm>
            <a:off x="2113454" y="4246675"/>
            <a:ext cx="700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Uses advanced filters and comparisons for both prices and specs.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75801357-B521-7DF9-02F4-B7D9865763C3}"/>
              </a:ext>
            </a:extLst>
          </p:cNvPr>
          <p:cNvSpPr txBox="1"/>
          <p:nvPr/>
        </p:nvSpPr>
        <p:spPr>
          <a:xfrm>
            <a:off x="3175695" y="3943076"/>
            <a:ext cx="703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Tests the website’s speed and responsiveness on different devices.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61136BF7-11B5-3767-94F0-0D2B18884FA4}"/>
              </a:ext>
            </a:extLst>
          </p:cNvPr>
          <p:cNvSpPr txBox="1"/>
          <p:nvPr/>
        </p:nvSpPr>
        <p:spPr>
          <a:xfrm>
            <a:off x="1966201" y="3302589"/>
            <a:ext cx="80752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Writes detailed reviews about user experience, not just the product.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31" name="Picture 10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AFCB67E-CEF3-B908-9D78-EE379777B83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760164" y="3119271"/>
            <a:ext cx="807518" cy="737306"/>
          </a:xfrm>
          <a:prstGeom prst="rect">
            <a:avLst/>
          </a:prstGeom>
        </p:spPr>
      </p:pic>
      <p:pic>
        <p:nvPicPr>
          <p:cNvPr id="1032" name="Picture 103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26A362A-52EF-2375-E025-35544E419F0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626244" y="4184218"/>
            <a:ext cx="901478" cy="823096"/>
          </a:xfrm>
          <a:prstGeom prst="rect">
            <a:avLst/>
          </a:prstGeom>
        </p:spPr>
      </p:pic>
      <p:sp>
        <p:nvSpPr>
          <p:cNvPr id="1033" name="TextBox 1032">
            <a:extLst>
              <a:ext uri="{FF2B5EF4-FFF2-40B4-BE49-F238E27FC236}">
                <a16:creationId xmlns:a16="http://schemas.microsoft.com/office/drawing/2014/main" id="{9801ED23-E470-777A-9018-A97106A1E748}"/>
              </a:ext>
            </a:extLst>
          </p:cNvPr>
          <p:cNvSpPr txBox="1"/>
          <p:nvPr/>
        </p:nvSpPr>
        <p:spPr>
          <a:xfrm>
            <a:off x="676514" y="4266242"/>
            <a:ext cx="7986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Pays attention to the accuracy of recommendations, tracking how they change with browsing.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8C14CFDD-598A-C243-6B33-24805281B3D2}"/>
              </a:ext>
            </a:extLst>
          </p:cNvPr>
          <p:cNvSpPr txBox="1"/>
          <p:nvPr/>
        </p:nvSpPr>
        <p:spPr>
          <a:xfrm>
            <a:off x="792982" y="3214455"/>
            <a:ext cx="73474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Checks security certificates and data privacy policies before purchasing.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36" name="Picture 103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C9578B3-4C69-5047-FEA2-8119257E356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6987121" y="725947"/>
            <a:ext cx="764007" cy="697578"/>
          </a:xfrm>
          <a:prstGeom prst="rect">
            <a:avLst/>
          </a:prstGeom>
        </p:spPr>
      </p:pic>
      <p:pic>
        <p:nvPicPr>
          <p:cNvPr id="1037" name="Picture 103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DF6D447-A945-166D-7983-0526FA8FC13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7814686" y="1500915"/>
            <a:ext cx="764007" cy="697578"/>
          </a:xfrm>
          <a:prstGeom prst="rect">
            <a:avLst/>
          </a:prstGeom>
        </p:spPr>
      </p:pic>
      <p:pic>
        <p:nvPicPr>
          <p:cNvPr id="1038" name="Picture 103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A57CECBC-26B1-90B5-0F00-3712DB1C7DD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6039963" y="356423"/>
            <a:ext cx="877450" cy="801158"/>
          </a:xfrm>
          <a:prstGeom prst="rect">
            <a:avLst/>
          </a:prstGeom>
        </p:spPr>
      </p:pic>
      <p:pic>
        <p:nvPicPr>
          <p:cNvPr id="1039" name="Picture 103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C3F99ED-4166-310F-4681-D96F3BB4B44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4986415" y="574549"/>
            <a:ext cx="764007" cy="697578"/>
          </a:xfrm>
          <a:prstGeom prst="rect">
            <a:avLst/>
          </a:prstGeom>
        </p:spPr>
      </p:pic>
      <p:pic>
        <p:nvPicPr>
          <p:cNvPr id="1040" name="Picture 103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D5044DC-66C8-1CEA-768B-2C55EC7BE46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5585387" y="1440080"/>
            <a:ext cx="764007" cy="697578"/>
          </a:xfrm>
          <a:prstGeom prst="rect">
            <a:avLst/>
          </a:prstGeom>
        </p:spPr>
      </p:pic>
      <p:sp>
        <p:nvSpPr>
          <p:cNvPr id="1042" name="TextBox 1041">
            <a:extLst>
              <a:ext uri="{FF2B5EF4-FFF2-40B4-BE49-F238E27FC236}">
                <a16:creationId xmlns:a16="http://schemas.microsoft.com/office/drawing/2014/main" id="{427F2737-79B7-603F-D08B-CBEAC2033E2C}"/>
              </a:ext>
            </a:extLst>
          </p:cNvPr>
          <p:cNvSpPr txBox="1"/>
          <p:nvPr/>
        </p:nvSpPr>
        <p:spPr>
          <a:xfrm>
            <a:off x="5010805" y="639984"/>
            <a:ext cx="71661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"Good design and usability are just as important as the products."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73A30787-3CF5-5468-027D-C3A08116DED7}"/>
              </a:ext>
            </a:extLst>
          </p:cNvPr>
          <p:cNvSpPr txBox="1"/>
          <p:nvPr/>
        </p:nvSpPr>
        <p:spPr>
          <a:xfrm>
            <a:off x="7848020" y="1555604"/>
            <a:ext cx="7004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"If the mobile experience is bad, I’m less likely to buy."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0622B21F-7963-7BA2-58AE-D4FB45EA5158}"/>
              </a:ext>
            </a:extLst>
          </p:cNvPr>
          <p:cNvSpPr txBox="1"/>
          <p:nvPr/>
        </p:nvSpPr>
        <p:spPr>
          <a:xfrm>
            <a:off x="5587176" y="1511870"/>
            <a:ext cx="74963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"A clear refund/return policy is essential for trust."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BBCA46C7-CBEF-D553-DEA0-935E983F1E5F}"/>
              </a:ext>
            </a:extLst>
          </p:cNvPr>
          <p:cNvSpPr txBox="1"/>
          <p:nvPr/>
        </p:nvSpPr>
        <p:spPr>
          <a:xfrm>
            <a:off x="6063893" y="464613"/>
            <a:ext cx="829590" cy="572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"Personalized recommendations should feel more accurate, not generic."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0FD2B585-7F5D-FBBA-61DF-F789254D7394}"/>
              </a:ext>
            </a:extLst>
          </p:cNvPr>
          <p:cNvSpPr txBox="1"/>
          <p:nvPr/>
        </p:nvSpPr>
        <p:spPr>
          <a:xfrm>
            <a:off x="7050679" y="789987"/>
            <a:ext cx="6400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"Spam reviews lower trust in the site."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48" name="Picture 104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047851CF-4D0E-23D4-7056-3353ACC190F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7814686" y="248747"/>
            <a:ext cx="764007" cy="697578"/>
          </a:xfrm>
          <a:prstGeom prst="rect">
            <a:avLst/>
          </a:prstGeom>
        </p:spPr>
      </p:pic>
      <p:sp>
        <p:nvSpPr>
          <p:cNvPr id="1049" name="TextBox 1048">
            <a:extLst>
              <a:ext uri="{FF2B5EF4-FFF2-40B4-BE49-F238E27FC236}">
                <a16:creationId xmlns:a16="http://schemas.microsoft.com/office/drawing/2014/main" id="{9FF42CCB-45B5-7299-52D3-89EE6D10ADC3}"/>
              </a:ext>
            </a:extLst>
          </p:cNvPr>
          <p:cNvSpPr txBox="1"/>
          <p:nvPr/>
        </p:nvSpPr>
        <p:spPr>
          <a:xfrm>
            <a:off x="7811304" y="323339"/>
            <a:ext cx="76400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"Websites should provide more detailed product specs for tech items."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50" name="Picture 104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22C487C-200F-8F74-D6C6-955C5B4715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6686042" y="3032342"/>
            <a:ext cx="807519" cy="737307"/>
          </a:xfrm>
          <a:prstGeom prst="rect">
            <a:avLst/>
          </a:prstGeom>
        </p:spPr>
      </p:pic>
      <p:pic>
        <p:nvPicPr>
          <p:cNvPr id="1051" name="Picture 105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9769609-D981-6177-E6A2-33BE68720C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5249978" y="3860050"/>
            <a:ext cx="764007" cy="697578"/>
          </a:xfrm>
          <a:prstGeom prst="rect">
            <a:avLst/>
          </a:prstGeom>
        </p:spPr>
      </p:pic>
      <p:pic>
        <p:nvPicPr>
          <p:cNvPr id="1052" name="Picture 105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58DBBC7-D7B5-1AE9-BF96-5E4BA4570C2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7655786" y="2619314"/>
            <a:ext cx="764007" cy="697578"/>
          </a:xfrm>
          <a:prstGeom prst="rect">
            <a:avLst/>
          </a:prstGeom>
        </p:spPr>
      </p:pic>
      <p:pic>
        <p:nvPicPr>
          <p:cNvPr id="1053" name="Picture 105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7A62F7D-B5A0-6893-8B3A-D2391B103CE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5455233" y="2846566"/>
            <a:ext cx="818061" cy="746932"/>
          </a:xfrm>
          <a:prstGeom prst="rect">
            <a:avLst/>
          </a:prstGeom>
        </p:spPr>
      </p:pic>
      <p:sp>
        <p:nvSpPr>
          <p:cNvPr id="1054" name="TextBox 1053">
            <a:extLst>
              <a:ext uri="{FF2B5EF4-FFF2-40B4-BE49-F238E27FC236}">
                <a16:creationId xmlns:a16="http://schemas.microsoft.com/office/drawing/2014/main" id="{D10F5754-0A62-5D11-796B-A29E985AF287}"/>
              </a:ext>
            </a:extLst>
          </p:cNvPr>
          <p:cNvSpPr txBox="1"/>
          <p:nvPr/>
        </p:nvSpPr>
        <p:spPr>
          <a:xfrm>
            <a:off x="7646471" y="2678480"/>
            <a:ext cx="78751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Appreciates smart, intuitive design that improves shopping.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5" name="TextBox 1054">
            <a:extLst>
              <a:ext uri="{FF2B5EF4-FFF2-40B4-BE49-F238E27FC236}">
                <a16:creationId xmlns:a16="http://schemas.microsoft.com/office/drawing/2014/main" id="{544067A6-27E9-290D-9ECF-74D7163BE3B5}"/>
              </a:ext>
            </a:extLst>
          </p:cNvPr>
          <p:cNvSpPr txBox="1"/>
          <p:nvPr/>
        </p:nvSpPr>
        <p:spPr>
          <a:xfrm>
            <a:off x="5281691" y="3885673"/>
            <a:ext cx="700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Feels confident buying from a website with a solid reputation.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CFCE9A58-5D74-4EF0-C2CE-14003130835D}"/>
              </a:ext>
            </a:extLst>
          </p:cNvPr>
          <p:cNvSpPr txBox="1"/>
          <p:nvPr/>
        </p:nvSpPr>
        <p:spPr>
          <a:xfrm>
            <a:off x="5512875" y="2909330"/>
            <a:ext cx="70312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Annoyed by slow or clunky websites, especially on mobile.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7" name="TextBox 1056">
            <a:extLst>
              <a:ext uri="{FF2B5EF4-FFF2-40B4-BE49-F238E27FC236}">
                <a16:creationId xmlns:a16="http://schemas.microsoft.com/office/drawing/2014/main" id="{4C88C06C-01A3-9620-9968-C90377A6E097}"/>
              </a:ext>
            </a:extLst>
          </p:cNvPr>
          <p:cNvSpPr txBox="1"/>
          <p:nvPr/>
        </p:nvSpPr>
        <p:spPr>
          <a:xfrm>
            <a:off x="6675562" y="3120476"/>
            <a:ext cx="807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Trusts sites that feel secure and are transparent about privacy.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58" name="Picture 105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0FEDD5A-0941-F709-C344-84E92D9DE0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7848020" y="3775792"/>
            <a:ext cx="807518" cy="737306"/>
          </a:xfrm>
          <a:prstGeom prst="rect">
            <a:avLst/>
          </a:prstGeom>
        </p:spPr>
      </p:pic>
      <p:sp>
        <p:nvSpPr>
          <p:cNvPr id="1061" name="TextBox 1060">
            <a:extLst>
              <a:ext uri="{FF2B5EF4-FFF2-40B4-BE49-F238E27FC236}">
                <a16:creationId xmlns:a16="http://schemas.microsoft.com/office/drawing/2014/main" id="{42A6CB2D-E727-1414-D26F-DBBAC4AB08FB}"/>
              </a:ext>
            </a:extLst>
          </p:cNvPr>
          <p:cNvSpPr txBox="1"/>
          <p:nvPr/>
        </p:nvSpPr>
        <p:spPr>
          <a:xfrm>
            <a:off x="7884409" y="3821279"/>
            <a:ext cx="7347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Feels more loyal to brands that actively listen to customer feedback.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62" name="Picture 106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8399AE2-0C06-F1CD-3185-C56F072B87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6571170" y="3951762"/>
            <a:ext cx="818061" cy="746932"/>
          </a:xfrm>
          <a:prstGeom prst="rect">
            <a:avLst/>
          </a:prstGeom>
        </p:spPr>
      </p:pic>
      <p:sp>
        <p:nvSpPr>
          <p:cNvPr id="1063" name="TextBox 1062">
            <a:extLst>
              <a:ext uri="{FF2B5EF4-FFF2-40B4-BE49-F238E27FC236}">
                <a16:creationId xmlns:a16="http://schemas.microsoft.com/office/drawing/2014/main" id="{C8346AD9-ACB0-EB31-C67D-351E4C811F5E}"/>
              </a:ext>
            </a:extLst>
          </p:cNvPr>
          <p:cNvSpPr txBox="1"/>
          <p:nvPr/>
        </p:nvSpPr>
        <p:spPr>
          <a:xfrm>
            <a:off x="6628812" y="4014526"/>
            <a:ext cx="703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Frustrated when filtering options don’t work properly or are too limited.</a:t>
            </a:r>
            <a:endParaRPr lang="en-US" sz="600">
              <a:latin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436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7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619;p34">
            <a:extLst>
              <a:ext uri="{FF2B5EF4-FFF2-40B4-BE49-F238E27FC236}">
                <a16:creationId xmlns:a16="http://schemas.microsoft.com/office/drawing/2014/main" id="{263429FA-D7E1-3AC6-B8EE-24EA3753ACFD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619;p34">
            <a:extLst>
              <a:ext uri="{FF2B5EF4-FFF2-40B4-BE49-F238E27FC236}">
                <a16:creationId xmlns:a16="http://schemas.microsoft.com/office/drawing/2014/main" id="{6A1644BA-338C-760B-E197-5FDED0FC5EA0}"/>
              </a:ext>
            </a:extLst>
          </p:cNvPr>
          <p:cNvCxnSpPr>
            <a:cxnSpLocks/>
          </p:cNvCxnSpPr>
          <p:nvPr/>
        </p:nvCxnSpPr>
        <p:spPr>
          <a:xfrm flipV="1">
            <a:off x="4574427" y="319668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E616C0-1B82-F878-56D3-BFE4D1301003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66E0BE-A00B-5E3D-900D-51E818D2F00C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7F4624-925D-261A-1C8B-A6A952AB97C4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0904A0-9341-29B5-35D5-13C2BEA349C0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0263A1-2469-8F58-47DB-8C74F0184E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230" t="15279" r="19425" b="60489"/>
          <a:stretch/>
        </p:blipFill>
        <p:spPr>
          <a:xfrm>
            <a:off x="3747793" y="1741502"/>
            <a:ext cx="1648413" cy="1648413"/>
          </a:xfrm>
          <a:prstGeom prst="ellipse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CCE1404-B6A2-0024-08E1-9B17ECE673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582757" y="235106"/>
            <a:ext cx="764007" cy="697578"/>
          </a:xfrm>
          <a:prstGeom prst="rect">
            <a:avLst/>
          </a:prstGeom>
        </p:spPr>
      </p:pic>
      <p:pic>
        <p:nvPicPr>
          <p:cNvPr id="6" name="Picture 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84DB127-F2F2-2E15-6FB5-E4AB533B601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1550840" y="658963"/>
            <a:ext cx="764007" cy="697578"/>
          </a:xfrm>
          <a:prstGeom prst="rect">
            <a:avLst/>
          </a:prstGeom>
        </p:spPr>
      </p:pic>
      <p:pic>
        <p:nvPicPr>
          <p:cNvPr id="7" name="Picture 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7FCAEB7-C449-58E8-5800-6D99FE2776A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2020193" y="1592778"/>
            <a:ext cx="764007" cy="697578"/>
          </a:xfrm>
          <a:prstGeom prst="rect">
            <a:avLst/>
          </a:prstGeom>
        </p:spPr>
      </p:pic>
      <p:pic>
        <p:nvPicPr>
          <p:cNvPr id="8" name="Picture 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6781D86-4AF3-4911-5625-4811382E51B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2728164" y="224871"/>
            <a:ext cx="764007" cy="697578"/>
          </a:xfrm>
          <a:prstGeom prst="rect">
            <a:avLst/>
          </a:prstGeom>
        </p:spPr>
      </p:pic>
      <p:pic>
        <p:nvPicPr>
          <p:cNvPr id="11" name="Picture 1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3C417C7-DAC3-976D-0A58-D7DF1C4DFE5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2992359" y="1223916"/>
            <a:ext cx="764007" cy="697578"/>
          </a:xfrm>
          <a:prstGeom prst="rect">
            <a:avLst/>
          </a:prstGeom>
        </p:spPr>
      </p:pic>
      <p:pic>
        <p:nvPicPr>
          <p:cNvPr id="12" name="Picture 1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6FE8A5C-0484-20B2-8D8D-D660A35570F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732779" y="1619443"/>
            <a:ext cx="818061" cy="746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E62291-6CA8-3FFC-19B9-73469EC16B55}"/>
              </a:ext>
            </a:extLst>
          </p:cNvPr>
          <p:cNvSpPr txBox="1"/>
          <p:nvPr/>
        </p:nvSpPr>
        <p:spPr>
          <a:xfrm>
            <a:off x="2804906" y="306896"/>
            <a:ext cx="6400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expect websites to load fast and be easy to navigate."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C3DCBD-1D14-47D1-D55B-51F06367EC42}"/>
              </a:ext>
            </a:extLst>
          </p:cNvPr>
          <p:cNvSpPr txBox="1"/>
          <p:nvPr/>
        </p:nvSpPr>
        <p:spPr>
          <a:xfrm>
            <a:off x="1584174" y="713652"/>
            <a:ext cx="70044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"Product </a:t>
            </a:r>
            <a:r>
              <a:rPr lang="en-US" sz="600" err="1">
                <a:latin typeface="Karla" pitchFamily="2" charset="0"/>
                <a:ea typeface="Malgun Gothic" panose="020B0503020000020004" pitchFamily="34" charset="-127"/>
              </a:rPr>
              <a:t>recommendat</a:t>
            </a:r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-ions should be relevant and personalized."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E9CF08-CE06-12A3-8FEB-0CD49E22E74C}"/>
              </a:ext>
            </a:extLst>
          </p:cNvPr>
          <p:cNvSpPr txBox="1"/>
          <p:nvPr/>
        </p:nvSpPr>
        <p:spPr>
          <a:xfrm>
            <a:off x="2994148" y="1295706"/>
            <a:ext cx="74963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want detailed product descriptions, especially for tech."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F4F56A-65CC-D9AE-B66D-F542EA38560A}"/>
              </a:ext>
            </a:extLst>
          </p:cNvPr>
          <p:cNvSpPr txBox="1"/>
          <p:nvPr/>
        </p:nvSpPr>
        <p:spPr>
          <a:xfrm>
            <a:off x="2081741" y="1664527"/>
            <a:ext cx="6400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"UI/UX consistency across devices is a must."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9D525F-CA0F-E040-A1CB-F63B037FDD67}"/>
              </a:ext>
            </a:extLst>
          </p:cNvPr>
          <p:cNvSpPr txBox="1"/>
          <p:nvPr/>
        </p:nvSpPr>
        <p:spPr>
          <a:xfrm>
            <a:off x="798121" y="1605591"/>
            <a:ext cx="703129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leave reviews to help others and value a clear, organized review system."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DF6720-FB2A-DD39-2957-B41E2E0F56E7}"/>
              </a:ext>
            </a:extLst>
          </p:cNvPr>
          <p:cNvSpPr txBox="1"/>
          <p:nvPr/>
        </p:nvSpPr>
        <p:spPr>
          <a:xfrm>
            <a:off x="646315" y="299146"/>
            <a:ext cx="6400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"A well-structured, secure checkout is key."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26" name="Picture 2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E9FC414-4EE9-4EFF-9116-4760BAF5ED4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1976681" y="3214455"/>
            <a:ext cx="807519" cy="737307"/>
          </a:xfrm>
          <a:prstGeom prst="rect">
            <a:avLst/>
          </a:prstGeom>
        </p:spPr>
      </p:pic>
      <p:pic>
        <p:nvPicPr>
          <p:cNvPr id="28" name="Picture 2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9F10EF1-BC9C-B502-9D78-CBBD419AB4B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2081741" y="4221052"/>
            <a:ext cx="764007" cy="697578"/>
          </a:xfrm>
          <a:prstGeom prst="rect">
            <a:avLst/>
          </a:prstGeom>
        </p:spPr>
      </p:pic>
      <p:pic>
        <p:nvPicPr>
          <p:cNvPr id="29" name="Picture 2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ED448E1-0108-C29B-2510-3E15C8EA8D7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2946425" y="2801427"/>
            <a:ext cx="764007" cy="697578"/>
          </a:xfrm>
          <a:prstGeom prst="rect">
            <a:avLst/>
          </a:prstGeom>
        </p:spPr>
      </p:pic>
      <p:pic>
        <p:nvPicPr>
          <p:cNvPr id="31" name="Picture 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9C5D75B-AF60-790B-8710-83B2D511AE8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3118053" y="3880312"/>
            <a:ext cx="818061" cy="746932"/>
          </a:xfrm>
          <a:prstGeom prst="rect">
            <a:avLst/>
          </a:prstGeom>
        </p:spPr>
      </p:pic>
      <p:sp>
        <p:nvSpPr>
          <p:cNvPr id="1024" name="TextBox 1023">
            <a:extLst>
              <a:ext uri="{FF2B5EF4-FFF2-40B4-BE49-F238E27FC236}">
                <a16:creationId xmlns:a16="http://schemas.microsoft.com/office/drawing/2014/main" id="{16C5EE98-C067-3C54-B240-E5BBCC1CE360}"/>
              </a:ext>
            </a:extLst>
          </p:cNvPr>
          <p:cNvSpPr txBox="1"/>
          <p:nvPr/>
        </p:nvSpPr>
        <p:spPr>
          <a:xfrm>
            <a:off x="2978706" y="2861874"/>
            <a:ext cx="70150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Avoids websites with too many pop-ups or intrusive ads.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C240CBE9-2816-5494-3FF0-3C314C5D1E9A}"/>
              </a:ext>
            </a:extLst>
          </p:cNvPr>
          <p:cNvSpPr txBox="1"/>
          <p:nvPr/>
        </p:nvSpPr>
        <p:spPr>
          <a:xfrm>
            <a:off x="2113454" y="4246675"/>
            <a:ext cx="700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Uses advanced filters and comparisons for both prices and specs.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75801357-B521-7DF9-02F4-B7D9865763C3}"/>
              </a:ext>
            </a:extLst>
          </p:cNvPr>
          <p:cNvSpPr txBox="1"/>
          <p:nvPr/>
        </p:nvSpPr>
        <p:spPr>
          <a:xfrm>
            <a:off x="3175695" y="3943076"/>
            <a:ext cx="703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Tests the website’s speed and responsiveness on different devices.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61136BF7-11B5-3767-94F0-0D2B18884FA4}"/>
              </a:ext>
            </a:extLst>
          </p:cNvPr>
          <p:cNvSpPr txBox="1"/>
          <p:nvPr/>
        </p:nvSpPr>
        <p:spPr>
          <a:xfrm>
            <a:off x="1966201" y="3302589"/>
            <a:ext cx="80752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Writes detailed reviews about user experience, not just the product.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31" name="Picture 10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AFCB67E-CEF3-B908-9D78-EE379777B83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760164" y="3119271"/>
            <a:ext cx="807518" cy="737306"/>
          </a:xfrm>
          <a:prstGeom prst="rect">
            <a:avLst/>
          </a:prstGeom>
        </p:spPr>
      </p:pic>
      <p:pic>
        <p:nvPicPr>
          <p:cNvPr id="1032" name="Picture 103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26A362A-52EF-2375-E025-35544E419F0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626244" y="4184218"/>
            <a:ext cx="901478" cy="823096"/>
          </a:xfrm>
          <a:prstGeom prst="rect">
            <a:avLst/>
          </a:prstGeom>
        </p:spPr>
      </p:pic>
      <p:sp>
        <p:nvSpPr>
          <p:cNvPr id="1033" name="TextBox 1032">
            <a:extLst>
              <a:ext uri="{FF2B5EF4-FFF2-40B4-BE49-F238E27FC236}">
                <a16:creationId xmlns:a16="http://schemas.microsoft.com/office/drawing/2014/main" id="{9801ED23-E470-777A-9018-A97106A1E748}"/>
              </a:ext>
            </a:extLst>
          </p:cNvPr>
          <p:cNvSpPr txBox="1"/>
          <p:nvPr/>
        </p:nvSpPr>
        <p:spPr>
          <a:xfrm>
            <a:off x="676514" y="4266242"/>
            <a:ext cx="7986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Pays attention to the accuracy of recommendations, tracking how they change with browsing.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8C14CFDD-598A-C243-6B33-24805281B3D2}"/>
              </a:ext>
            </a:extLst>
          </p:cNvPr>
          <p:cNvSpPr txBox="1"/>
          <p:nvPr/>
        </p:nvSpPr>
        <p:spPr>
          <a:xfrm>
            <a:off x="792982" y="3214455"/>
            <a:ext cx="73474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Checks security certificates and data privacy policies before purchasing.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36" name="Picture 103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C9578B3-4C69-5047-FEA2-8119257E356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6987121" y="725947"/>
            <a:ext cx="764007" cy="697578"/>
          </a:xfrm>
          <a:prstGeom prst="rect">
            <a:avLst/>
          </a:prstGeom>
        </p:spPr>
      </p:pic>
      <p:pic>
        <p:nvPicPr>
          <p:cNvPr id="1037" name="Picture 103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DF6D447-A945-166D-7983-0526FA8FC13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7814686" y="1500915"/>
            <a:ext cx="764007" cy="697578"/>
          </a:xfrm>
          <a:prstGeom prst="rect">
            <a:avLst/>
          </a:prstGeom>
        </p:spPr>
      </p:pic>
      <p:pic>
        <p:nvPicPr>
          <p:cNvPr id="1038" name="Picture 103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A57CECBC-26B1-90B5-0F00-3712DB1C7DD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6039963" y="356423"/>
            <a:ext cx="877450" cy="801158"/>
          </a:xfrm>
          <a:prstGeom prst="rect">
            <a:avLst/>
          </a:prstGeom>
        </p:spPr>
      </p:pic>
      <p:pic>
        <p:nvPicPr>
          <p:cNvPr id="1039" name="Picture 103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C3F99ED-4166-310F-4681-D96F3BB4B44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4986415" y="574549"/>
            <a:ext cx="764007" cy="697578"/>
          </a:xfrm>
          <a:prstGeom prst="rect">
            <a:avLst/>
          </a:prstGeom>
        </p:spPr>
      </p:pic>
      <p:pic>
        <p:nvPicPr>
          <p:cNvPr id="1040" name="Picture 103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D5044DC-66C8-1CEA-768B-2C55EC7BE4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5585387" y="1440080"/>
            <a:ext cx="764007" cy="697578"/>
          </a:xfrm>
          <a:prstGeom prst="rect">
            <a:avLst/>
          </a:prstGeom>
        </p:spPr>
      </p:pic>
      <p:sp>
        <p:nvSpPr>
          <p:cNvPr id="1042" name="TextBox 1041">
            <a:extLst>
              <a:ext uri="{FF2B5EF4-FFF2-40B4-BE49-F238E27FC236}">
                <a16:creationId xmlns:a16="http://schemas.microsoft.com/office/drawing/2014/main" id="{427F2737-79B7-603F-D08B-CBEAC2033E2C}"/>
              </a:ext>
            </a:extLst>
          </p:cNvPr>
          <p:cNvSpPr txBox="1"/>
          <p:nvPr/>
        </p:nvSpPr>
        <p:spPr>
          <a:xfrm>
            <a:off x="5010805" y="639984"/>
            <a:ext cx="71661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"Good design and usability are just as important as the products."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73A30787-3CF5-5468-027D-C3A08116DED7}"/>
              </a:ext>
            </a:extLst>
          </p:cNvPr>
          <p:cNvSpPr txBox="1"/>
          <p:nvPr/>
        </p:nvSpPr>
        <p:spPr>
          <a:xfrm>
            <a:off x="7848020" y="1555604"/>
            <a:ext cx="70044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"If the mobile experience is bad, I’m less likely to buy."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0622B21F-7963-7BA2-58AE-D4FB45EA5158}"/>
              </a:ext>
            </a:extLst>
          </p:cNvPr>
          <p:cNvSpPr txBox="1"/>
          <p:nvPr/>
        </p:nvSpPr>
        <p:spPr>
          <a:xfrm>
            <a:off x="5587176" y="1511870"/>
            <a:ext cx="74963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"A clear refund/return policy is essential for trust."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BBCA46C7-CBEF-D553-DEA0-935E983F1E5F}"/>
              </a:ext>
            </a:extLst>
          </p:cNvPr>
          <p:cNvSpPr txBox="1"/>
          <p:nvPr/>
        </p:nvSpPr>
        <p:spPr>
          <a:xfrm>
            <a:off x="6063893" y="464613"/>
            <a:ext cx="829590" cy="572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"Personalized recommendations should feel more accurate, not generic."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0FD2B585-7F5D-FBBA-61DF-F789254D7394}"/>
              </a:ext>
            </a:extLst>
          </p:cNvPr>
          <p:cNvSpPr txBox="1"/>
          <p:nvPr/>
        </p:nvSpPr>
        <p:spPr>
          <a:xfrm>
            <a:off x="7050679" y="789987"/>
            <a:ext cx="64000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"Spam reviews lower trust in the site."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48" name="Picture 104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047851CF-4D0E-23D4-7056-3353ACC190F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7814686" y="248747"/>
            <a:ext cx="764007" cy="697578"/>
          </a:xfrm>
          <a:prstGeom prst="rect">
            <a:avLst/>
          </a:prstGeom>
        </p:spPr>
      </p:pic>
      <p:sp>
        <p:nvSpPr>
          <p:cNvPr id="1049" name="TextBox 1048">
            <a:extLst>
              <a:ext uri="{FF2B5EF4-FFF2-40B4-BE49-F238E27FC236}">
                <a16:creationId xmlns:a16="http://schemas.microsoft.com/office/drawing/2014/main" id="{9FF42CCB-45B5-7299-52D3-89EE6D10ADC3}"/>
              </a:ext>
            </a:extLst>
          </p:cNvPr>
          <p:cNvSpPr txBox="1"/>
          <p:nvPr/>
        </p:nvSpPr>
        <p:spPr>
          <a:xfrm>
            <a:off x="7811304" y="323339"/>
            <a:ext cx="76400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"Websites should provide more detailed product specs for tech items."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50" name="Picture 104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22C487C-200F-8F74-D6C6-955C5B4715E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6686042" y="3032342"/>
            <a:ext cx="807519" cy="737307"/>
          </a:xfrm>
          <a:prstGeom prst="rect">
            <a:avLst/>
          </a:prstGeom>
        </p:spPr>
      </p:pic>
      <p:pic>
        <p:nvPicPr>
          <p:cNvPr id="1051" name="Picture 105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9769609-D981-6177-E6A2-33BE68720CD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5249978" y="3860050"/>
            <a:ext cx="764007" cy="697578"/>
          </a:xfrm>
          <a:prstGeom prst="rect">
            <a:avLst/>
          </a:prstGeom>
        </p:spPr>
      </p:pic>
      <p:pic>
        <p:nvPicPr>
          <p:cNvPr id="1052" name="Picture 105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58DBBC7-D7B5-1AE9-BF96-5E4BA4570C2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7655786" y="2619314"/>
            <a:ext cx="764007" cy="697578"/>
          </a:xfrm>
          <a:prstGeom prst="rect">
            <a:avLst/>
          </a:prstGeom>
        </p:spPr>
      </p:pic>
      <p:pic>
        <p:nvPicPr>
          <p:cNvPr id="1053" name="Picture 105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7A62F7D-B5A0-6893-8B3A-D2391B103CE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5455233" y="2846566"/>
            <a:ext cx="818061" cy="746932"/>
          </a:xfrm>
          <a:prstGeom prst="rect">
            <a:avLst/>
          </a:prstGeom>
        </p:spPr>
      </p:pic>
      <p:sp>
        <p:nvSpPr>
          <p:cNvPr id="1054" name="TextBox 1053">
            <a:extLst>
              <a:ext uri="{FF2B5EF4-FFF2-40B4-BE49-F238E27FC236}">
                <a16:creationId xmlns:a16="http://schemas.microsoft.com/office/drawing/2014/main" id="{D10F5754-0A62-5D11-796B-A29E985AF287}"/>
              </a:ext>
            </a:extLst>
          </p:cNvPr>
          <p:cNvSpPr txBox="1"/>
          <p:nvPr/>
        </p:nvSpPr>
        <p:spPr>
          <a:xfrm>
            <a:off x="7646471" y="2678480"/>
            <a:ext cx="78751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Appreciates smart, intuitive design that improves shopping.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5" name="TextBox 1054">
            <a:extLst>
              <a:ext uri="{FF2B5EF4-FFF2-40B4-BE49-F238E27FC236}">
                <a16:creationId xmlns:a16="http://schemas.microsoft.com/office/drawing/2014/main" id="{544067A6-27E9-290D-9ECF-74D7163BE3B5}"/>
              </a:ext>
            </a:extLst>
          </p:cNvPr>
          <p:cNvSpPr txBox="1"/>
          <p:nvPr/>
        </p:nvSpPr>
        <p:spPr>
          <a:xfrm>
            <a:off x="5281691" y="3885673"/>
            <a:ext cx="700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Feels confident buying from a website with a solid reputation.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CFCE9A58-5D74-4EF0-C2CE-14003130835D}"/>
              </a:ext>
            </a:extLst>
          </p:cNvPr>
          <p:cNvSpPr txBox="1"/>
          <p:nvPr/>
        </p:nvSpPr>
        <p:spPr>
          <a:xfrm>
            <a:off x="5512875" y="2909330"/>
            <a:ext cx="70312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Annoyed by slow or clunky websites, especially on mobile.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7" name="TextBox 1056">
            <a:extLst>
              <a:ext uri="{FF2B5EF4-FFF2-40B4-BE49-F238E27FC236}">
                <a16:creationId xmlns:a16="http://schemas.microsoft.com/office/drawing/2014/main" id="{4C88C06C-01A3-9620-9968-C90377A6E097}"/>
              </a:ext>
            </a:extLst>
          </p:cNvPr>
          <p:cNvSpPr txBox="1"/>
          <p:nvPr/>
        </p:nvSpPr>
        <p:spPr>
          <a:xfrm>
            <a:off x="6675562" y="3120476"/>
            <a:ext cx="8075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Trusts sites that feel secure and are transparent about privacy.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58" name="Picture 105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0FEDD5A-0941-F709-C344-84E92D9DE08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7848020" y="3775792"/>
            <a:ext cx="807518" cy="737306"/>
          </a:xfrm>
          <a:prstGeom prst="rect">
            <a:avLst/>
          </a:prstGeom>
        </p:spPr>
      </p:pic>
      <p:sp>
        <p:nvSpPr>
          <p:cNvPr id="1061" name="TextBox 1060">
            <a:extLst>
              <a:ext uri="{FF2B5EF4-FFF2-40B4-BE49-F238E27FC236}">
                <a16:creationId xmlns:a16="http://schemas.microsoft.com/office/drawing/2014/main" id="{42A6CB2D-E727-1414-D26F-DBBAC4AB08FB}"/>
              </a:ext>
            </a:extLst>
          </p:cNvPr>
          <p:cNvSpPr txBox="1"/>
          <p:nvPr/>
        </p:nvSpPr>
        <p:spPr>
          <a:xfrm>
            <a:off x="7884409" y="3821279"/>
            <a:ext cx="7347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Feels more loyal to brands that actively listen to customer feedback.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62" name="Picture 106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8399AE2-0C06-F1CD-3185-C56F072B87C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6571170" y="3951762"/>
            <a:ext cx="818061" cy="746932"/>
          </a:xfrm>
          <a:prstGeom prst="rect">
            <a:avLst/>
          </a:prstGeom>
        </p:spPr>
      </p:pic>
      <p:sp>
        <p:nvSpPr>
          <p:cNvPr id="1063" name="TextBox 1062">
            <a:extLst>
              <a:ext uri="{FF2B5EF4-FFF2-40B4-BE49-F238E27FC236}">
                <a16:creationId xmlns:a16="http://schemas.microsoft.com/office/drawing/2014/main" id="{C8346AD9-ACB0-EB31-C67D-351E4C811F5E}"/>
              </a:ext>
            </a:extLst>
          </p:cNvPr>
          <p:cNvSpPr txBox="1"/>
          <p:nvPr/>
        </p:nvSpPr>
        <p:spPr>
          <a:xfrm>
            <a:off x="6628812" y="4014526"/>
            <a:ext cx="703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Frustrated when filtering options don’t work properly or are too limited.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30" name="Picture 2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21C8092-A9FD-93F3-C04A-79C097EEA8A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640795" y="787091"/>
            <a:ext cx="1498278" cy="1368005"/>
          </a:xfrm>
          <a:prstGeom prst="rect">
            <a:avLst/>
          </a:prstGeom>
        </p:spPr>
      </p:pic>
      <p:pic>
        <p:nvPicPr>
          <p:cNvPr id="1025" name="Picture 102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49C0B96-096F-A4C0-D44C-87010A1E42F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2408098" y="431531"/>
            <a:ext cx="1579047" cy="1441752"/>
          </a:xfrm>
          <a:prstGeom prst="rect">
            <a:avLst/>
          </a:prstGeom>
        </p:spPr>
      </p:pic>
      <p:sp>
        <p:nvSpPr>
          <p:cNvPr id="1026" name="TextBox 1025">
            <a:extLst>
              <a:ext uri="{FF2B5EF4-FFF2-40B4-BE49-F238E27FC236}">
                <a16:creationId xmlns:a16="http://schemas.microsoft.com/office/drawing/2014/main" id="{5BFAA3D4-31F8-F365-88A6-F5FEF05D3211}"/>
              </a:ext>
            </a:extLst>
          </p:cNvPr>
          <p:cNvSpPr txBox="1"/>
          <p:nvPr/>
        </p:nvSpPr>
        <p:spPr>
          <a:xfrm>
            <a:off x="834073" y="1119185"/>
            <a:ext cx="11391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Expect fast and secure websites.</a:t>
            </a:r>
            <a:endParaRPr lang="en-US" sz="1200">
              <a:latin typeface="Karla" pitchFamily="2" charset="0"/>
            </a:endParaRPr>
          </a:p>
        </p:txBody>
      </p:sp>
      <p:sp>
        <p:nvSpPr>
          <p:cNvPr id="1027" name="TextBox 1026">
            <a:extLst>
              <a:ext uri="{FF2B5EF4-FFF2-40B4-BE49-F238E27FC236}">
                <a16:creationId xmlns:a16="http://schemas.microsoft.com/office/drawing/2014/main" id="{7DD07611-D7F9-C312-BF55-8DFF3F4DBF37}"/>
              </a:ext>
            </a:extLst>
          </p:cNvPr>
          <p:cNvSpPr txBox="1"/>
          <p:nvPr/>
        </p:nvSpPr>
        <p:spPr>
          <a:xfrm>
            <a:off x="2598293" y="651491"/>
            <a:ext cx="118363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Want clear and relevant product </a:t>
            </a:r>
            <a:r>
              <a:rPr lang="en-US" sz="1200" err="1">
                <a:latin typeface="Karla" pitchFamily="2" charset="0"/>
                <a:ea typeface="Malgun Gothic" panose="020B0503020000020004" pitchFamily="34" charset="-127"/>
              </a:rPr>
              <a:t>recommenda-tions</a:t>
            </a:r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035" name="Picture 103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B56347E-F79C-FF3E-A6EB-18611E1B003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655218" y="3428914"/>
            <a:ext cx="1559990" cy="1424352"/>
          </a:xfrm>
          <a:prstGeom prst="rect">
            <a:avLst/>
          </a:prstGeom>
        </p:spPr>
      </p:pic>
      <p:sp>
        <p:nvSpPr>
          <p:cNvPr id="1041" name="TextBox 1040">
            <a:extLst>
              <a:ext uri="{FF2B5EF4-FFF2-40B4-BE49-F238E27FC236}">
                <a16:creationId xmlns:a16="http://schemas.microsoft.com/office/drawing/2014/main" id="{6A6504B7-43D1-AC06-C8DC-BA9FA775C654}"/>
              </a:ext>
            </a:extLst>
          </p:cNvPr>
          <p:cNvSpPr txBox="1"/>
          <p:nvPr/>
        </p:nvSpPr>
        <p:spPr>
          <a:xfrm>
            <a:off x="895296" y="3694326"/>
            <a:ext cx="10776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Compares products using filters and specs.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046" name="Picture 104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1AE3F66-1421-82A4-79A3-8D1B760CD0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2430184" y="2973937"/>
            <a:ext cx="1490659" cy="1361049"/>
          </a:xfrm>
          <a:prstGeom prst="rect">
            <a:avLst/>
          </a:prstGeom>
        </p:spPr>
      </p:pic>
      <p:sp>
        <p:nvSpPr>
          <p:cNvPr id="1059" name="TextBox 1058">
            <a:extLst>
              <a:ext uri="{FF2B5EF4-FFF2-40B4-BE49-F238E27FC236}">
                <a16:creationId xmlns:a16="http://schemas.microsoft.com/office/drawing/2014/main" id="{805D9890-B3DA-34BE-5B3B-1C056D373022}"/>
              </a:ext>
            </a:extLst>
          </p:cNvPr>
          <p:cNvSpPr txBox="1"/>
          <p:nvPr/>
        </p:nvSpPr>
        <p:spPr>
          <a:xfrm>
            <a:off x="2641113" y="3226943"/>
            <a:ext cx="10577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Reviews product and user experience.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067" name="Picture 106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52C6001-BF2E-990B-A083-4F3C947E6C0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7023567" y="861021"/>
            <a:ext cx="1304108" cy="1190718"/>
          </a:xfrm>
          <a:prstGeom prst="rect">
            <a:avLst/>
          </a:prstGeom>
        </p:spPr>
      </p:pic>
      <p:sp>
        <p:nvSpPr>
          <p:cNvPr id="1068" name="TextBox 1067">
            <a:extLst>
              <a:ext uri="{FF2B5EF4-FFF2-40B4-BE49-F238E27FC236}">
                <a16:creationId xmlns:a16="http://schemas.microsoft.com/office/drawing/2014/main" id="{0D63F57A-F96B-7CBD-F5E1-395E36937DB7}"/>
              </a:ext>
            </a:extLst>
          </p:cNvPr>
          <p:cNvSpPr txBox="1"/>
          <p:nvPr/>
        </p:nvSpPr>
        <p:spPr>
          <a:xfrm>
            <a:off x="7163835" y="1138653"/>
            <a:ext cx="10473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Spam reviews lower trust.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069" name="Picture 106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AF612A1E-978F-C183-0141-5361EEB02DE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5372488" y="279552"/>
            <a:ext cx="1538762" cy="1404969"/>
          </a:xfrm>
          <a:prstGeom prst="rect">
            <a:avLst/>
          </a:prstGeom>
        </p:spPr>
      </p:pic>
      <p:sp>
        <p:nvSpPr>
          <p:cNvPr id="1070" name="TextBox 1069">
            <a:extLst>
              <a:ext uri="{FF2B5EF4-FFF2-40B4-BE49-F238E27FC236}">
                <a16:creationId xmlns:a16="http://schemas.microsoft.com/office/drawing/2014/main" id="{061B668C-15F2-C622-F3B8-D6E51F622286}"/>
              </a:ext>
            </a:extLst>
          </p:cNvPr>
          <p:cNvSpPr txBox="1"/>
          <p:nvPr/>
        </p:nvSpPr>
        <p:spPr>
          <a:xfrm>
            <a:off x="5519381" y="531959"/>
            <a:ext cx="12528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Good design is as important as product quality.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073" name="Picture 107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7F5894F-FA5B-A999-5A8D-4E910846E0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6273294" y="3043701"/>
            <a:ext cx="1498278" cy="1368005"/>
          </a:xfrm>
          <a:prstGeom prst="rect">
            <a:avLst/>
          </a:prstGeom>
        </p:spPr>
      </p:pic>
      <p:sp>
        <p:nvSpPr>
          <p:cNvPr id="1074" name="TextBox 1073">
            <a:extLst>
              <a:ext uri="{FF2B5EF4-FFF2-40B4-BE49-F238E27FC236}">
                <a16:creationId xmlns:a16="http://schemas.microsoft.com/office/drawing/2014/main" id="{38DEA2CD-82BE-589A-B5C6-A50C0DDF9AF7}"/>
              </a:ext>
            </a:extLst>
          </p:cNvPr>
          <p:cNvSpPr txBox="1"/>
          <p:nvPr/>
        </p:nvSpPr>
        <p:spPr>
          <a:xfrm>
            <a:off x="6454020" y="3286254"/>
            <a:ext cx="11391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Strict on the friendliness of the website</a:t>
            </a:r>
            <a:endParaRPr lang="en-US" sz="1200">
              <a:latin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714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2" name="Google Shape;942;p44"/>
          <p:cNvGrpSpPr/>
          <p:nvPr/>
        </p:nvGrpSpPr>
        <p:grpSpPr>
          <a:xfrm>
            <a:off x="5328349" y="2101061"/>
            <a:ext cx="3245106" cy="2514549"/>
            <a:chOff x="4754842" y="1601102"/>
            <a:chExt cx="3763405" cy="2916165"/>
          </a:xfrm>
        </p:grpSpPr>
        <p:sp>
          <p:nvSpPr>
            <p:cNvPr id="943" name="Google Shape;943;p44"/>
            <p:cNvSpPr/>
            <p:nvPr/>
          </p:nvSpPr>
          <p:spPr>
            <a:xfrm>
              <a:off x="4844447" y="1692467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4" name="Google Shape;944;p44"/>
            <p:cNvGrpSpPr/>
            <p:nvPr/>
          </p:nvGrpSpPr>
          <p:grpSpPr>
            <a:xfrm>
              <a:off x="4754842" y="1601102"/>
              <a:ext cx="3674345" cy="2824800"/>
              <a:chOff x="715067" y="1600275"/>
              <a:chExt cx="3674345" cy="2824800"/>
            </a:xfrm>
          </p:grpSpPr>
          <p:grpSp>
            <p:nvGrpSpPr>
              <p:cNvPr id="945" name="Google Shape;945;p44"/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46" name="Google Shape;946;p44"/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47" name="Google Shape;947;p44"/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48" name="Google Shape;948;p44"/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49" name="Google Shape;949;p44"/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50" name="Google Shape;950;p44"/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51" name="Google Shape;951;p44"/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52" name="Google Shape;952;p44"/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53" name="Google Shape;953;p44"/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954" name="Google Shape;954;p44"/>
          <p:cNvGrpSpPr/>
          <p:nvPr/>
        </p:nvGrpSpPr>
        <p:grpSpPr>
          <a:xfrm>
            <a:off x="607314" y="2101061"/>
            <a:ext cx="3250949" cy="2519076"/>
            <a:chOff x="715067" y="1600275"/>
            <a:chExt cx="3763405" cy="2916165"/>
          </a:xfrm>
        </p:grpSpPr>
        <p:sp>
          <p:nvSpPr>
            <p:cNvPr id="955" name="Google Shape;955;p44"/>
            <p:cNvSpPr/>
            <p:nvPr/>
          </p:nvSpPr>
          <p:spPr>
            <a:xfrm>
              <a:off x="804672" y="1691640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6" name="Google Shape;956;p44"/>
            <p:cNvGrpSpPr/>
            <p:nvPr/>
          </p:nvGrpSpPr>
          <p:grpSpPr>
            <a:xfrm>
              <a:off x="715067" y="1600275"/>
              <a:ext cx="3674345" cy="2824800"/>
              <a:chOff x="715067" y="1600275"/>
              <a:chExt cx="3674345" cy="2824800"/>
            </a:xfrm>
          </p:grpSpPr>
          <p:grpSp>
            <p:nvGrpSpPr>
              <p:cNvPr id="957" name="Google Shape;957;p44"/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58" name="Google Shape;958;p44"/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59" name="Google Shape;959;p44"/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0" name="Google Shape;960;p44"/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61" name="Google Shape;961;p44"/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62" name="Google Shape;962;p44"/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63" name="Google Shape;963;p44"/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4" name="Google Shape;964;p44"/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65" name="Google Shape;965;p44"/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972" name="Google Shape;972;p44"/>
          <p:cNvSpPr txBox="1"/>
          <p:nvPr/>
        </p:nvSpPr>
        <p:spPr>
          <a:xfrm>
            <a:off x="2588280" y="4122757"/>
            <a:ext cx="1026751" cy="315903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Insight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973" name="Google Shape;973;p44"/>
          <p:cNvGrpSpPr/>
          <p:nvPr/>
        </p:nvGrpSpPr>
        <p:grpSpPr>
          <a:xfrm>
            <a:off x="7319955" y="4129898"/>
            <a:ext cx="1096177" cy="467261"/>
            <a:chOff x="1921813" y="3795717"/>
            <a:chExt cx="1439836" cy="613750"/>
          </a:xfrm>
        </p:grpSpPr>
        <p:sp>
          <p:nvSpPr>
            <p:cNvPr id="974" name="Google Shape;974;p44"/>
            <p:cNvSpPr txBox="1"/>
            <p:nvPr/>
          </p:nvSpPr>
          <p:spPr>
            <a:xfrm>
              <a:off x="1921813" y="3795717"/>
              <a:ext cx="1188600" cy="3657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Need</a:t>
              </a:r>
              <a:endParaRPr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75" name="Google Shape;975;p44"/>
            <p:cNvSpPr/>
            <p:nvPr/>
          </p:nvSpPr>
          <p:spPr>
            <a:xfrm rot="-2700000">
              <a:off x="2920191" y="3968009"/>
              <a:ext cx="365716" cy="365716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" name="Google Shape;978;p44"/>
          <p:cNvSpPr/>
          <p:nvPr/>
        </p:nvSpPr>
        <p:spPr>
          <a:xfrm>
            <a:off x="715160" y="10241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CBAE71-0877-6EB8-AC7C-A047D75EA8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230" t="15279" r="19425" b="60489"/>
          <a:stretch/>
        </p:blipFill>
        <p:spPr>
          <a:xfrm>
            <a:off x="3769100" y="552374"/>
            <a:ext cx="1648413" cy="1648413"/>
          </a:xfrm>
          <a:prstGeom prst="ellipse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B9C35B6-1EFF-E50C-5350-F236F0B871BC}"/>
              </a:ext>
            </a:extLst>
          </p:cNvPr>
          <p:cNvSpPr txBox="1"/>
          <p:nvPr/>
        </p:nvSpPr>
        <p:spPr>
          <a:xfrm>
            <a:off x="666601" y="2469558"/>
            <a:ext cx="3078870" cy="160043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>
                <a:latin typeface="Karla"/>
              </a:rPr>
              <a:t>IT students who design websites are more satisfied when he can work with </a:t>
            </a:r>
            <a:r>
              <a:rPr lang="en-US" b="1">
                <a:latin typeface="Karla"/>
              </a:rPr>
              <a:t>well-structured, efficient systems</a:t>
            </a:r>
            <a:r>
              <a:rPr lang="en-US">
                <a:latin typeface="Karla"/>
              </a:rPr>
              <a:t> that showcase </a:t>
            </a:r>
            <a:r>
              <a:rPr lang="en-US" b="1">
                <a:latin typeface="Karla"/>
              </a:rPr>
              <a:t>clear, user-friendly interfaces</a:t>
            </a:r>
            <a:r>
              <a:rPr lang="en-US">
                <a:latin typeface="Karla"/>
              </a:rPr>
              <a:t>, rather than just focusing on technical performance alone.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44F0C-C194-BA82-D094-533EADB6279F}"/>
              </a:ext>
            </a:extLst>
          </p:cNvPr>
          <p:cNvSpPr txBox="1"/>
          <p:nvPr/>
        </p:nvSpPr>
        <p:spPr>
          <a:xfrm>
            <a:off x="5460723" y="2489951"/>
            <a:ext cx="2903034" cy="116955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>
                <a:latin typeface="Karla"/>
              </a:rPr>
              <a:t>He needs tools that help to </a:t>
            </a:r>
            <a:r>
              <a:rPr lang="en-US" b="1">
                <a:latin typeface="Karla"/>
              </a:rPr>
              <a:t>combine technical accuracy with user-focused design</a:t>
            </a:r>
            <a:r>
              <a:rPr lang="en-US">
                <a:latin typeface="Karla"/>
              </a:rPr>
              <a:t> to create </a:t>
            </a:r>
            <a:r>
              <a:rPr lang="en-US" b="1">
                <a:latin typeface="Karla"/>
              </a:rPr>
              <a:t>smooth browsing experiences </a:t>
            </a:r>
            <a:r>
              <a:rPr lang="en-US">
                <a:latin typeface="Karla"/>
              </a:rPr>
              <a:t>for end users.</a:t>
            </a:r>
          </a:p>
        </p:txBody>
      </p:sp>
      <p:grpSp>
        <p:nvGrpSpPr>
          <p:cNvPr id="20" name="Google Shape;9697;p66">
            <a:extLst>
              <a:ext uri="{FF2B5EF4-FFF2-40B4-BE49-F238E27FC236}">
                <a16:creationId xmlns:a16="http://schemas.microsoft.com/office/drawing/2014/main" id="{9139E1B6-A82E-42F1-E707-B91907D03BD0}"/>
              </a:ext>
            </a:extLst>
          </p:cNvPr>
          <p:cNvGrpSpPr/>
          <p:nvPr/>
        </p:nvGrpSpPr>
        <p:grpSpPr>
          <a:xfrm>
            <a:off x="7418202" y="962489"/>
            <a:ext cx="997931" cy="995710"/>
            <a:chOff x="1745217" y="1515471"/>
            <a:chExt cx="343269" cy="342505"/>
          </a:xfrm>
          <a:solidFill>
            <a:srgbClr val="EFC4B9"/>
          </a:solidFill>
        </p:grpSpPr>
        <p:sp>
          <p:nvSpPr>
            <p:cNvPr id="21" name="Google Shape;9698;p66">
              <a:extLst>
                <a:ext uri="{FF2B5EF4-FFF2-40B4-BE49-F238E27FC236}">
                  <a16:creationId xmlns:a16="http://schemas.microsoft.com/office/drawing/2014/main" id="{E17C8945-0A00-D68B-BF42-EC694F622F49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699;p66">
              <a:extLst>
                <a:ext uri="{FF2B5EF4-FFF2-40B4-BE49-F238E27FC236}">
                  <a16:creationId xmlns:a16="http://schemas.microsoft.com/office/drawing/2014/main" id="{1238A87A-81F9-FFC4-D48C-4B5014B9A943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700;p66">
              <a:extLst>
                <a:ext uri="{FF2B5EF4-FFF2-40B4-BE49-F238E27FC236}">
                  <a16:creationId xmlns:a16="http://schemas.microsoft.com/office/drawing/2014/main" id="{C7797719-1490-5E7D-8CAB-D12AEDC0438D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01;p66">
              <a:extLst>
                <a:ext uri="{FF2B5EF4-FFF2-40B4-BE49-F238E27FC236}">
                  <a16:creationId xmlns:a16="http://schemas.microsoft.com/office/drawing/2014/main" id="{07A89E36-4B02-4696-07D7-BFE21E6BCEAF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9069;p65">
            <a:extLst>
              <a:ext uri="{FF2B5EF4-FFF2-40B4-BE49-F238E27FC236}">
                <a16:creationId xmlns:a16="http://schemas.microsoft.com/office/drawing/2014/main" id="{4E2D892E-71DA-6CF6-356C-3136FD6A5226}"/>
              </a:ext>
            </a:extLst>
          </p:cNvPr>
          <p:cNvGrpSpPr/>
          <p:nvPr/>
        </p:nvGrpSpPr>
        <p:grpSpPr>
          <a:xfrm>
            <a:off x="428353" y="1570230"/>
            <a:ext cx="817165" cy="781220"/>
            <a:chOff x="7441465" y="2302860"/>
            <a:chExt cx="342192" cy="327140"/>
          </a:xfrm>
          <a:solidFill>
            <a:srgbClr val="D3E3D6"/>
          </a:solidFill>
        </p:grpSpPr>
        <p:sp>
          <p:nvSpPr>
            <p:cNvPr id="26" name="Google Shape;9070;p65">
              <a:extLst>
                <a:ext uri="{FF2B5EF4-FFF2-40B4-BE49-F238E27FC236}">
                  <a16:creationId xmlns:a16="http://schemas.microsoft.com/office/drawing/2014/main" id="{9E952762-F41D-5AD0-E9FB-6BF560CA3979}"/>
                </a:ext>
              </a:extLst>
            </p:cNvPr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71;p65">
              <a:extLst>
                <a:ext uri="{FF2B5EF4-FFF2-40B4-BE49-F238E27FC236}">
                  <a16:creationId xmlns:a16="http://schemas.microsoft.com/office/drawing/2014/main" id="{D754B2C2-F36C-8F61-BA68-21290050E158}"/>
                </a:ext>
              </a:extLst>
            </p:cNvPr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>
          <a:extLst>
            <a:ext uri="{FF2B5EF4-FFF2-40B4-BE49-F238E27FC236}">
              <a16:creationId xmlns:a16="http://schemas.microsoft.com/office/drawing/2014/main" id="{E6649541-CFDB-CFF4-6065-BD65F63823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619;p34">
            <a:extLst>
              <a:ext uri="{FF2B5EF4-FFF2-40B4-BE49-F238E27FC236}">
                <a16:creationId xmlns:a16="http://schemas.microsoft.com/office/drawing/2014/main" id="{D5895D7F-49FB-F5BF-5B06-ED3118E94FD7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619;p34">
            <a:extLst>
              <a:ext uri="{FF2B5EF4-FFF2-40B4-BE49-F238E27FC236}">
                <a16:creationId xmlns:a16="http://schemas.microsoft.com/office/drawing/2014/main" id="{2537979C-BF0F-5747-38E7-E7285175F13B}"/>
              </a:ext>
            </a:extLst>
          </p:cNvPr>
          <p:cNvCxnSpPr>
            <a:cxnSpLocks/>
          </p:cNvCxnSpPr>
          <p:nvPr/>
        </p:nvCxnSpPr>
        <p:spPr>
          <a:xfrm flipV="1">
            <a:off x="4574427" y="319668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BFC2865-AC0D-A36C-2956-F504A25A2503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E5B8ED0-05DB-6A64-5C2E-157E7B3575AF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A634B7-9285-9FB6-3C9C-C3BE5176BF2B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3F96A1-FBF8-3DB8-5D29-322AE9C278B7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670396-1D17-A8BB-5845-0B6234B61A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500" b="12500"/>
          <a:stretch/>
        </p:blipFill>
        <p:spPr>
          <a:xfrm>
            <a:off x="3747793" y="1741502"/>
            <a:ext cx="1648413" cy="1648413"/>
          </a:xfrm>
          <a:prstGeom prst="ellipse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6D8C6A5-CB54-3B67-679A-CE547D87DA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980201" y="543588"/>
            <a:ext cx="1088481" cy="822965"/>
          </a:xfrm>
          <a:prstGeom prst="rect">
            <a:avLst/>
          </a:prstGeom>
        </p:spPr>
      </p:pic>
      <p:pic>
        <p:nvPicPr>
          <p:cNvPr id="7" name="Picture 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43E6F3C-A7C3-7CD7-A901-08BF6A53B67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3298250" y="704228"/>
            <a:ext cx="934235" cy="853005"/>
          </a:xfrm>
          <a:prstGeom prst="rect">
            <a:avLst/>
          </a:prstGeom>
        </p:spPr>
      </p:pic>
      <p:pic>
        <p:nvPicPr>
          <p:cNvPr id="8" name="Picture 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47D6FCD-D4DB-7B9E-7641-1B9C35D44DC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2023297" y="375941"/>
            <a:ext cx="1353922" cy="773846"/>
          </a:xfrm>
          <a:prstGeom prst="rect">
            <a:avLst/>
          </a:prstGeom>
          <a:ln>
            <a:noFill/>
          </a:ln>
        </p:spPr>
      </p:pic>
      <p:pic>
        <p:nvPicPr>
          <p:cNvPr id="12" name="Picture 1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A69A1A4-A413-95C4-2916-9F1B3263DD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1849049" y="1444322"/>
            <a:ext cx="1528170" cy="59435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2545D45-7CD2-D05A-8056-C10184BF67B3}"/>
              </a:ext>
            </a:extLst>
          </p:cNvPr>
          <p:cNvSpPr txBox="1"/>
          <p:nvPr/>
        </p:nvSpPr>
        <p:spPr>
          <a:xfrm>
            <a:off x="2176258" y="489572"/>
            <a:ext cx="97175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“I usually rely on the website’s recommendations, reviews, or sometimes even ask ChatGPT.”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1DBA2B-CE10-2D46-005A-E3EB14F42D99}"/>
              </a:ext>
            </a:extLst>
          </p:cNvPr>
          <p:cNvSpPr txBox="1"/>
          <p:nvPr/>
        </p:nvSpPr>
        <p:spPr>
          <a:xfrm>
            <a:off x="3287145" y="824204"/>
            <a:ext cx="8660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"The recommended products are quite relevant to my needs."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D101AD-5584-A043-492A-D54D130E8F23}"/>
              </a:ext>
            </a:extLst>
          </p:cNvPr>
          <p:cNvSpPr txBox="1"/>
          <p:nvPr/>
        </p:nvSpPr>
        <p:spPr>
          <a:xfrm>
            <a:off x="1982655" y="1489728"/>
            <a:ext cx="12203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“I usually rely on the website’s recommendations, reviews, or sometimes even ask ChatGPT.”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4C651B5-D3B3-B6A9-9EFD-5CDACB213689}"/>
              </a:ext>
            </a:extLst>
          </p:cNvPr>
          <p:cNvSpPr txBox="1"/>
          <p:nvPr/>
        </p:nvSpPr>
        <p:spPr>
          <a:xfrm>
            <a:off x="1061997" y="554958"/>
            <a:ext cx="8322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“I’ve bought lots of electronics online: headphones, mice, USB drives, power banks, keyboards, </a:t>
            </a:r>
            <a:r>
              <a:rPr lang="en-US" sz="600" err="1">
                <a:latin typeface="Karla" pitchFamily="2" charset="0"/>
                <a:ea typeface="Malgun Gothic" panose="020B0503020000020004" pitchFamily="34" charset="-127"/>
              </a:rPr>
              <a:t>etc</a:t>
            </a:r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”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26" name="Picture 2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E0E1FF4-58DF-9051-E860-4D22F397D20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1389568" y="4091690"/>
            <a:ext cx="1487274" cy="828917"/>
          </a:xfrm>
          <a:prstGeom prst="rect">
            <a:avLst/>
          </a:prstGeom>
        </p:spPr>
      </p:pic>
      <p:pic>
        <p:nvPicPr>
          <p:cNvPr id="29" name="Picture 2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42C12A7-4F77-509B-9D12-0F2FFAA2D70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2876842" y="3237489"/>
            <a:ext cx="1168837" cy="885189"/>
          </a:xfrm>
          <a:prstGeom prst="rect">
            <a:avLst/>
          </a:prstGeom>
        </p:spPr>
      </p:pic>
      <p:pic>
        <p:nvPicPr>
          <p:cNvPr id="31" name="Picture 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AE8CD550-72F9-D3CB-8C72-3D20D598DD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1509423" y="2932059"/>
            <a:ext cx="1168837" cy="746932"/>
          </a:xfrm>
          <a:prstGeom prst="rect">
            <a:avLst/>
          </a:prstGeom>
        </p:spPr>
      </p:pic>
      <p:sp>
        <p:nvSpPr>
          <p:cNvPr id="1024" name="TextBox 1023">
            <a:extLst>
              <a:ext uri="{FF2B5EF4-FFF2-40B4-BE49-F238E27FC236}">
                <a16:creationId xmlns:a16="http://schemas.microsoft.com/office/drawing/2014/main" id="{42CDB70F-7D63-9434-0E16-44D7C712C6C9}"/>
              </a:ext>
            </a:extLst>
          </p:cNvPr>
          <p:cNvSpPr txBox="1"/>
          <p:nvPr/>
        </p:nvSpPr>
        <p:spPr>
          <a:xfrm>
            <a:off x="2996697" y="3313220"/>
            <a:ext cx="9344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"I only leave reviews if the product is exceptional or if I feel there’s not enough feedback from others."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3681D1D9-7C8A-F711-66C5-192E266D03CC}"/>
              </a:ext>
            </a:extLst>
          </p:cNvPr>
          <p:cNvSpPr txBox="1"/>
          <p:nvPr/>
        </p:nvSpPr>
        <p:spPr>
          <a:xfrm>
            <a:off x="1667110" y="3007742"/>
            <a:ext cx="88310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use product filters to search within my budget and by location for faster delivery."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BBF0F3D7-66B6-709F-AC8D-203B51466088}"/>
              </a:ext>
            </a:extLst>
          </p:cNvPr>
          <p:cNvSpPr txBox="1"/>
          <p:nvPr/>
        </p:nvSpPr>
        <p:spPr>
          <a:xfrm>
            <a:off x="1549294" y="4208839"/>
            <a:ext cx="110457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"I’ve used comparison features to decide between similar products based on performance and price."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31" name="Picture 10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327BD45-BC20-CB67-110D-1EF2713D502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123438" y="3364643"/>
            <a:ext cx="1370226" cy="737306"/>
          </a:xfrm>
          <a:prstGeom prst="rect">
            <a:avLst/>
          </a:prstGeom>
        </p:spPr>
      </p:pic>
      <p:sp>
        <p:nvSpPr>
          <p:cNvPr id="1034" name="TextBox 1033">
            <a:extLst>
              <a:ext uri="{FF2B5EF4-FFF2-40B4-BE49-F238E27FC236}">
                <a16:creationId xmlns:a16="http://schemas.microsoft.com/office/drawing/2014/main" id="{06664F0A-D718-146B-D27F-D16C1B429CEE}"/>
              </a:ext>
            </a:extLst>
          </p:cNvPr>
          <p:cNvSpPr txBox="1"/>
          <p:nvPr/>
        </p:nvSpPr>
        <p:spPr>
          <a:xfrm>
            <a:off x="293399" y="3456506"/>
            <a:ext cx="102215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often rely on the ‘Recommended for You’ section or browse suggested products via emails."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36" name="Picture 103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DA031B6-1512-3E09-46E6-166C15399F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7428699" y="1017763"/>
            <a:ext cx="1417312" cy="887137"/>
          </a:xfrm>
          <a:prstGeom prst="rect">
            <a:avLst/>
          </a:prstGeom>
        </p:spPr>
      </p:pic>
      <p:pic>
        <p:nvPicPr>
          <p:cNvPr id="1037" name="Picture 103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DCA2FC7-84C7-DEDC-607E-ADE47AC4E08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6108877" y="1529647"/>
            <a:ext cx="1099395" cy="887139"/>
          </a:xfrm>
          <a:prstGeom prst="rect">
            <a:avLst/>
          </a:prstGeom>
        </p:spPr>
      </p:pic>
      <p:pic>
        <p:nvPicPr>
          <p:cNvPr id="1038" name="Picture 103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A183186-AFD3-36EE-AA80-63FA75F4531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6199664" y="460002"/>
            <a:ext cx="1178992" cy="859235"/>
          </a:xfrm>
          <a:prstGeom prst="rect">
            <a:avLst/>
          </a:prstGeom>
        </p:spPr>
      </p:pic>
      <p:pic>
        <p:nvPicPr>
          <p:cNvPr id="1039" name="Picture 103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61C7715-7DE2-0DDB-AF52-95704B9184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4960081" y="574549"/>
            <a:ext cx="1038316" cy="1020858"/>
          </a:xfrm>
          <a:prstGeom prst="rect">
            <a:avLst/>
          </a:prstGeom>
        </p:spPr>
      </p:pic>
      <p:sp>
        <p:nvSpPr>
          <p:cNvPr id="1042" name="TextBox 1041">
            <a:extLst>
              <a:ext uri="{FF2B5EF4-FFF2-40B4-BE49-F238E27FC236}">
                <a16:creationId xmlns:a16="http://schemas.microsoft.com/office/drawing/2014/main" id="{06DE0EDF-8769-6913-A08F-382F64490365}"/>
              </a:ext>
            </a:extLst>
          </p:cNvPr>
          <p:cNvSpPr txBox="1"/>
          <p:nvPr/>
        </p:nvSpPr>
        <p:spPr>
          <a:xfrm>
            <a:off x="5022861" y="659984"/>
            <a:ext cx="87138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"I’m cautious about overly positive or mechanical reviews. Some reviews aren’t trustworthy."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356C5F53-A1AC-4500-DFD2-1D5B67B6C3B2}"/>
              </a:ext>
            </a:extLst>
          </p:cNvPr>
          <p:cNvSpPr txBox="1"/>
          <p:nvPr/>
        </p:nvSpPr>
        <p:spPr>
          <a:xfrm>
            <a:off x="6285724" y="1585790"/>
            <a:ext cx="75515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"Product comparisons help, especially when deciding between price, performance, and design."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2170DE01-AC03-F479-C2D3-AFCAA208188C}"/>
              </a:ext>
            </a:extLst>
          </p:cNvPr>
          <p:cNvSpPr txBox="1"/>
          <p:nvPr/>
        </p:nvSpPr>
        <p:spPr>
          <a:xfrm>
            <a:off x="6364270" y="540220"/>
            <a:ext cx="83749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"Recommendations are helpful, but I prefer similar products within my price range rather than upgrades."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94B8C1F1-F028-F68B-A196-58E8256F79A6}"/>
              </a:ext>
            </a:extLst>
          </p:cNvPr>
          <p:cNvSpPr txBox="1"/>
          <p:nvPr/>
        </p:nvSpPr>
        <p:spPr>
          <a:xfrm>
            <a:off x="7564625" y="1089554"/>
            <a:ext cx="10993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"There should be more detailed information about the product in the first images or descriptions on product pages."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50" name="Picture 104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AD7A05A-EA93-2E20-E1DD-1F3E617ACE7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6569224" y="3253376"/>
            <a:ext cx="1185208" cy="890462"/>
          </a:xfrm>
          <a:prstGeom prst="rect">
            <a:avLst/>
          </a:prstGeom>
        </p:spPr>
      </p:pic>
      <p:pic>
        <p:nvPicPr>
          <p:cNvPr id="1051" name="Picture 105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29F0E1F-3998-6788-416C-8EE5B747E52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5100043" y="3776948"/>
            <a:ext cx="1408527" cy="780680"/>
          </a:xfrm>
          <a:prstGeom prst="rect">
            <a:avLst/>
          </a:prstGeom>
        </p:spPr>
      </p:pic>
      <p:pic>
        <p:nvPicPr>
          <p:cNvPr id="1052" name="Picture 105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E5130DA-B632-6A29-21C7-4F595FDD36A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7784728" y="3608715"/>
            <a:ext cx="975258" cy="890461"/>
          </a:xfrm>
          <a:prstGeom prst="rect">
            <a:avLst/>
          </a:prstGeom>
        </p:spPr>
      </p:pic>
      <p:pic>
        <p:nvPicPr>
          <p:cNvPr id="1053" name="Picture 105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1DBEC01-7505-9F33-DCE8-0391C14BE7E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5235408" y="2857523"/>
            <a:ext cx="1335081" cy="746932"/>
          </a:xfrm>
          <a:prstGeom prst="rect">
            <a:avLst/>
          </a:prstGeom>
        </p:spPr>
      </p:pic>
      <p:sp>
        <p:nvSpPr>
          <p:cNvPr id="1054" name="TextBox 1053">
            <a:extLst>
              <a:ext uri="{FF2B5EF4-FFF2-40B4-BE49-F238E27FC236}">
                <a16:creationId xmlns:a16="http://schemas.microsoft.com/office/drawing/2014/main" id="{3FCC4228-D047-DA91-8720-97B8E083C4DE}"/>
              </a:ext>
            </a:extLst>
          </p:cNvPr>
          <p:cNvSpPr txBox="1"/>
          <p:nvPr/>
        </p:nvSpPr>
        <p:spPr>
          <a:xfrm>
            <a:off x="7857473" y="3737153"/>
            <a:ext cx="82519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feel the recommendations are impressive, but I don’t always make a purchase."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5" name="TextBox 1054">
            <a:extLst>
              <a:ext uri="{FF2B5EF4-FFF2-40B4-BE49-F238E27FC236}">
                <a16:creationId xmlns:a16="http://schemas.microsoft.com/office/drawing/2014/main" id="{4C2D71C1-4A97-2E9C-E66D-C35BC4ECEBB8}"/>
              </a:ext>
            </a:extLst>
          </p:cNvPr>
          <p:cNvSpPr txBox="1"/>
          <p:nvPr/>
        </p:nvSpPr>
        <p:spPr>
          <a:xfrm>
            <a:off x="5264972" y="3873311"/>
            <a:ext cx="109363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"I don’t feel the recommendation system invades my privacy because the suggestions aren’t too personal."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B4D9508F-0BCE-B37A-9428-B1F957C795CA}"/>
              </a:ext>
            </a:extLst>
          </p:cNvPr>
          <p:cNvSpPr txBox="1"/>
          <p:nvPr/>
        </p:nvSpPr>
        <p:spPr>
          <a:xfrm>
            <a:off x="5358774" y="2922470"/>
            <a:ext cx="111646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felt comfortable navigating the site, but sometimes it felt frustrating when search results weren’t accurate."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7" name="TextBox 1056">
            <a:extLst>
              <a:ext uri="{FF2B5EF4-FFF2-40B4-BE49-F238E27FC236}">
                <a16:creationId xmlns:a16="http://schemas.microsoft.com/office/drawing/2014/main" id="{3F41C174-A559-D653-CD7C-AC06D2DF5086}"/>
              </a:ext>
            </a:extLst>
          </p:cNvPr>
          <p:cNvSpPr txBox="1"/>
          <p:nvPr/>
        </p:nvSpPr>
        <p:spPr>
          <a:xfrm>
            <a:off x="6714614" y="3380707"/>
            <a:ext cx="8544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"Reviews are helpful, but spam or non-constructive reviews affect my trust in them."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3" name="Picture 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6C69F9A-97FF-5A4A-3A1D-8B612B37122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792565" y="1429651"/>
            <a:ext cx="1040619" cy="8530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14137A-270E-7CA3-0C2D-B638996CA79D}"/>
              </a:ext>
            </a:extLst>
          </p:cNvPr>
          <p:cNvSpPr txBox="1"/>
          <p:nvPr/>
        </p:nvSpPr>
        <p:spPr>
          <a:xfrm>
            <a:off x="850517" y="1638710"/>
            <a:ext cx="8660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"The interface was okay, user-friendly, and pretty easy to use."</a:t>
            </a:r>
            <a:endParaRPr lang="en-US" sz="600">
              <a:latin typeface="Karl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3986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7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>
          <a:extLst>
            <a:ext uri="{FF2B5EF4-FFF2-40B4-BE49-F238E27FC236}">
              <a16:creationId xmlns:a16="http://schemas.microsoft.com/office/drawing/2014/main" id="{1B569F7D-97A5-5A4D-3B02-077525559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619;p34">
            <a:extLst>
              <a:ext uri="{FF2B5EF4-FFF2-40B4-BE49-F238E27FC236}">
                <a16:creationId xmlns:a16="http://schemas.microsoft.com/office/drawing/2014/main" id="{4E55174B-2B49-D6F6-B377-BE25235FCF40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619;p34">
            <a:extLst>
              <a:ext uri="{FF2B5EF4-FFF2-40B4-BE49-F238E27FC236}">
                <a16:creationId xmlns:a16="http://schemas.microsoft.com/office/drawing/2014/main" id="{51B52007-DBB2-A94A-9BFB-79816D8E947B}"/>
              </a:ext>
            </a:extLst>
          </p:cNvPr>
          <p:cNvCxnSpPr>
            <a:cxnSpLocks/>
          </p:cNvCxnSpPr>
          <p:nvPr/>
        </p:nvCxnSpPr>
        <p:spPr>
          <a:xfrm flipV="1">
            <a:off x="4574427" y="319668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E1287C5-7798-BE27-A765-C8797157D72B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61BED67-F2F3-00AB-3450-3DC6FD743166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A2AA6E-D0E6-F4FB-8CDE-1014B4545BDB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B8725E-AE82-E33D-9446-D559B1B58302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1105" name="Picture 1104">
            <a:extLst>
              <a:ext uri="{FF2B5EF4-FFF2-40B4-BE49-F238E27FC236}">
                <a16:creationId xmlns:a16="http://schemas.microsoft.com/office/drawing/2014/main" id="{4B89AEF1-0921-6B2C-1065-DA503D9B17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500" b="12500"/>
          <a:stretch/>
        </p:blipFill>
        <p:spPr>
          <a:xfrm>
            <a:off x="3787409" y="1747543"/>
            <a:ext cx="1648413" cy="1648413"/>
          </a:xfrm>
          <a:prstGeom prst="ellipse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113" name="Picture 111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B1FEAD0-8AD0-88DE-170E-5954F3341E0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980201" y="543588"/>
            <a:ext cx="1088481" cy="822965"/>
          </a:xfrm>
          <a:prstGeom prst="rect">
            <a:avLst/>
          </a:prstGeom>
        </p:spPr>
      </p:pic>
      <p:pic>
        <p:nvPicPr>
          <p:cNvPr id="1114" name="Picture 1113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5AF6938-067D-092B-122B-C770111D4AC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3298250" y="704228"/>
            <a:ext cx="934235" cy="853005"/>
          </a:xfrm>
          <a:prstGeom prst="rect">
            <a:avLst/>
          </a:prstGeom>
        </p:spPr>
      </p:pic>
      <p:pic>
        <p:nvPicPr>
          <p:cNvPr id="1115" name="Picture 111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6BA50FE-2D94-491D-6F83-9E06342A81D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2023297" y="375941"/>
            <a:ext cx="1353922" cy="773846"/>
          </a:xfrm>
          <a:prstGeom prst="rect">
            <a:avLst/>
          </a:prstGeom>
          <a:ln>
            <a:noFill/>
          </a:ln>
        </p:spPr>
      </p:pic>
      <p:pic>
        <p:nvPicPr>
          <p:cNvPr id="1116" name="Picture 111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B25E801-B219-D5F7-AAB7-AE51B7EB745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1849049" y="1444322"/>
            <a:ext cx="1528170" cy="594359"/>
          </a:xfrm>
          <a:prstGeom prst="rect">
            <a:avLst/>
          </a:prstGeom>
        </p:spPr>
      </p:pic>
      <p:sp>
        <p:nvSpPr>
          <p:cNvPr id="1117" name="TextBox 1116">
            <a:extLst>
              <a:ext uri="{FF2B5EF4-FFF2-40B4-BE49-F238E27FC236}">
                <a16:creationId xmlns:a16="http://schemas.microsoft.com/office/drawing/2014/main" id="{E040311F-A145-FDF7-6F5E-0845BDC7A797}"/>
              </a:ext>
            </a:extLst>
          </p:cNvPr>
          <p:cNvSpPr txBox="1"/>
          <p:nvPr/>
        </p:nvSpPr>
        <p:spPr>
          <a:xfrm>
            <a:off x="2176258" y="489572"/>
            <a:ext cx="97175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“I usually rely on the website’s recommendations, reviews, or sometimes even ask ChatGPT.”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118" name="TextBox 1117">
            <a:extLst>
              <a:ext uri="{FF2B5EF4-FFF2-40B4-BE49-F238E27FC236}">
                <a16:creationId xmlns:a16="http://schemas.microsoft.com/office/drawing/2014/main" id="{7C82DB21-C056-A350-D885-9E9DA9ADBBD8}"/>
              </a:ext>
            </a:extLst>
          </p:cNvPr>
          <p:cNvSpPr txBox="1"/>
          <p:nvPr/>
        </p:nvSpPr>
        <p:spPr>
          <a:xfrm>
            <a:off x="3287145" y="824204"/>
            <a:ext cx="86608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"The recommended products are quite relevant to my needs."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119" name="TextBox 1118">
            <a:extLst>
              <a:ext uri="{FF2B5EF4-FFF2-40B4-BE49-F238E27FC236}">
                <a16:creationId xmlns:a16="http://schemas.microsoft.com/office/drawing/2014/main" id="{2DBE88D5-3CEE-22A6-900A-9E9DD0BD80B9}"/>
              </a:ext>
            </a:extLst>
          </p:cNvPr>
          <p:cNvSpPr txBox="1"/>
          <p:nvPr/>
        </p:nvSpPr>
        <p:spPr>
          <a:xfrm>
            <a:off x="1982655" y="1489728"/>
            <a:ext cx="12203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“I usually rely on the website’s recommendations, reviews, or sometimes even ask ChatGPT.”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120" name="TextBox 1119">
            <a:extLst>
              <a:ext uri="{FF2B5EF4-FFF2-40B4-BE49-F238E27FC236}">
                <a16:creationId xmlns:a16="http://schemas.microsoft.com/office/drawing/2014/main" id="{688CC152-B498-C1F8-56C0-F96BDD06AAF1}"/>
              </a:ext>
            </a:extLst>
          </p:cNvPr>
          <p:cNvSpPr txBox="1"/>
          <p:nvPr/>
        </p:nvSpPr>
        <p:spPr>
          <a:xfrm>
            <a:off x="1061997" y="554958"/>
            <a:ext cx="8322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“I’ve bought lots of electronics online: headphones, mice, USB drives, power banks, keyboards, </a:t>
            </a:r>
            <a:r>
              <a:rPr lang="en-US" sz="600" err="1">
                <a:latin typeface="Karla" pitchFamily="2" charset="0"/>
                <a:ea typeface="Malgun Gothic" panose="020B0503020000020004" pitchFamily="34" charset="-127"/>
              </a:rPr>
              <a:t>etc</a:t>
            </a:r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”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121" name="Picture 112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0E756DE9-4F9F-8A2A-779C-CA90FE08460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1389568" y="4091690"/>
            <a:ext cx="1487274" cy="828917"/>
          </a:xfrm>
          <a:prstGeom prst="rect">
            <a:avLst/>
          </a:prstGeom>
        </p:spPr>
      </p:pic>
      <p:pic>
        <p:nvPicPr>
          <p:cNvPr id="1122" name="Picture 112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1E305313-1494-EDB1-1DF5-E6F11F551CC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2876842" y="3237489"/>
            <a:ext cx="1168837" cy="885189"/>
          </a:xfrm>
          <a:prstGeom prst="rect">
            <a:avLst/>
          </a:prstGeom>
        </p:spPr>
      </p:pic>
      <p:pic>
        <p:nvPicPr>
          <p:cNvPr id="1123" name="Picture 112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599D443-04AA-A999-8A22-65840F12522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1509423" y="2932059"/>
            <a:ext cx="1168837" cy="746932"/>
          </a:xfrm>
          <a:prstGeom prst="rect">
            <a:avLst/>
          </a:prstGeom>
        </p:spPr>
      </p:pic>
      <p:sp>
        <p:nvSpPr>
          <p:cNvPr id="1124" name="TextBox 1123">
            <a:extLst>
              <a:ext uri="{FF2B5EF4-FFF2-40B4-BE49-F238E27FC236}">
                <a16:creationId xmlns:a16="http://schemas.microsoft.com/office/drawing/2014/main" id="{B3227172-42D0-9BFE-9E8A-24FB9FF16FA4}"/>
              </a:ext>
            </a:extLst>
          </p:cNvPr>
          <p:cNvSpPr txBox="1"/>
          <p:nvPr/>
        </p:nvSpPr>
        <p:spPr>
          <a:xfrm>
            <a:off x="2996697" y="3313220"/>
            <a:ext cx="93445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"I only leave reviews if the product is exceptional or if I feel there’s not enough feedback from others."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125" name="TextBox 1124">
            <a:extLst>
              <a:ext uri="{FF2B5EF4-FFF2-40B4-BE49-F238E27FC236}">
                <a16:creationId xmlns:a16="http://schemas.microsoft.com/office/drawing/2014/main" id="{2484087F-1D73-2E39-94D0-0B824095D2E6}"/>
              </a:ext>
            </a:extLst>
          </p:cNvPr>
          <p:cNvSpPr txBox="1"/>
          <p:nvPr/>
        </p:nvSpPr>
        <p:spPr>
          <a:xfrm>
            <a:off x="1667110" y="3007742"/>
            <a:ext cx="88310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use product filters to search within my budget and by location for faster delivery."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126" name="TextBox 1125">
            <a:extLst>
              <a:ext uri="{FF2B5EF4-FFF2-40B4-BE49-F238E27FC236}">
                <a16:creationId xmlns:a16="http://schemas.microsoft.com/office/drawing/2014/main" id="{5594894B-95B9-4969-BF85-D681A5D93085}"/>
              </a:ext>
            </a:extLst>
          </p:cNvPr>
          <p:cNvSpPr txBox="1"/>
          <p:nvPr/>
        </p:nvSpPr>
        <p:spPr>
          <a:xfrm>
            <a:off x="1549294" y="4208839"/>
            <a:ext cx="110457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"I’ve used comparison features to decide between similar products based on performance and price."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127" name="Picture 112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65E733C-726B-667A-9C6A-4A09C768CAF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123438" y="3364643"/>
            <a:ext cx="1370226" cy="737306"/>
          </a:xfrm>
          <a:prstGeom prst="rect">
            <a:avLst/>
          </a:prstGeom>
        </p:spPr>
      </p:pic>
      <p:sp>
        <p:nvSpPr>
          <p:cNvPr id="1128" name="TextBox 1127">
            <a:extLst>
              <a:ext uri="{FF2B5EF4-FFF2-40B4-BE49-F238E27FC236}">
                <a16:creationId xmlns:a16="http://schemas.microsoft.com/office/drawing/2014/main" id="{B89E19F6-EC4F-614F-BFB5-CEA1C1A0A23E}"/>
              </a:ext>
            </a:extLst>
          </p:cNvPr>
          <p:cNvSpPr txBox="1"/>
          <p:nvPr/>
        </p:nvSpPr>
        <p:spPr>
          <a:xfrm>
            <a:off x="293399" y="3456506"/>
            <a:ext cx="102215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often rely on the ‘Recommended for You’ section or browse suggested products via emails."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129" name="Picture 112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737DA0A-88DF-47B8-43CE-9CCF48C7352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7428699" y="1017763"/>
            <a:ext cx="1417312" cy="887137"/>
          </a:xfrm>
          <a:prstGeom prst="rect">
            <a:avLst/>
          </a:prstGeom>
        </p:spPr>
      </p:pic>
      <p:pic>
        <p:nvPicPr>
          <p:cNvPr id="1130" name="Picture 112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7280485-CC43-4A0D-0E54-7218019F860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6108877" y="1529647"/>
            <a:ext cx="1099395" cy="887139"/>
          </a:xfrm>
          <a:prstGeom prst="rect">
            <a:avLst/>
          </a:prstGeom>
        </p:spPr>
      </p:pic>
      <p:pic>
        <p:nvPicPr>
          <p:cNvPr id="1131" name="Picture 11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2090482-BC27-EAB9-2BC6-5C93E6D2852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6199664" y="460002"/>
            <a:ext cx="1178992" cy="859235"/>
          </a:xfrm>
          <a:prstGeom prst="rect">
            <a:avLst/>
          </a:prstGeom>
        </p:spPr>
      </p:pic>
      <p:pic>
        <p:nvPicPr>
          <p:cNvPr id="1132" name="Picture 113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26ABAAB-CF7A-91C7-C519-E3B3440417D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4960081" y="574549"/>
            <a:ext cx="1038316" cy="1020858"/>
          </a:xfrm>
          <a:prstGeom prst="rect">
            <a:avLst/>
          </a:prstGeom>
        </p:spPr>
      </p:pic>
      <p:sp>
        <p:nvSpPr>
          <p:cNvPr id="1133" name="TextBox 1132">
            <a:extLst>
              <a:ext uri="{FF2B5EF4-FFF2-40B4-BE49-F238E27FC236}">
                <a16:creationId xmlns:a16="http://schemas.microsoft.com/office/drawing/2014/main" id="{F5C4A810-C4C4-644B-D382-95888BEFBD10}"/>
              </a:ext>
            </a:extLst>
          </p:cNvPr>
          <p:cNvSpPr txBox="1"/>
          <p:nvPr/>
        </p:nvSpPr>
        <p:spPr>
          <a:xfrm>
            <a:off x="5022861" y="659984"/>
            <a:ext cx="87138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"I’m cautious about overly positive or mechanical reviews. Some reviews aren’t trustworthy."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134" name="TextBox 1133">
            <a:extLst>
              <a:ext uri="{FF2B5EF4-FFF2-40B4-BE49-F238E27FC236}">
                <a16:creationId xmlns:a16="http://schemas.microsoft.com/office/drawing/2014/main" id="{C7A0614B-EE02-6CDC-F190-57C1A27F99DA}"/>
              </a:ext>
            </a:extLst>
          </p:cNvPr>
          <p:cNvSpPr txBox="1"/>
          <p:nvPr/>
        </p:nvSpPr>
        <p:spPr>
          <a:xfrm>
            <a:off x="6285724" y="1585790"/>
            <a:ext cx="75515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"Product comparisons help, especially when deciding between price, performance, and design."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135" name="TextBox 1134">
            <a:extLst>
              <a:ext uri="{FF2B5EF4-FFF2-40B4-BE49-F238E27FC236}">
                <a16:creationId xmlns:a16="http://schemas.microsoft.com/office/drawing/2014/main" id="{C04AA097-BFE9-2C5F-762D-119DE156F10B}"/>
              </a:ext>
            </a:extLst>
          </p:cNvPr>
          <p:cNvSpPr txBox="1"/>
          <p:nvPr/>
        </p:nvSpPr>
        <p:spPr>
          <a:xfrm>
            <a:off x="6364270" y="540220"/>
            <a:ext cx="83749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"Recommendations are helpful, but I prefer similar products within my price range rather than upgrades."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136" name="TextBox 1135">
            <a:extLst>
              <a:ext uri="{FF2B5EF4-FFF2-40B4-BE49-F238E27FC236}">
                <a16:creationId xmlns:a16="http://schemas.microsoft.com/office/drawing/2014/main" id="{6123C801-258F-EEFC-226D-8537D2D9486A}"/>
              </a:ext>
            </a:extLst>
          </p:cNvPr>
          <p:cNvSpPr txBox="1"/>
          <p:nvPr/>
        </p:nvSpPr>
        <p:spPr>
          <a:xfrm>
            <a:off x="7564625" y="1089554"/>
            <a:ext cx="10993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"There should be more detailed information about the product in the first images or descriptions on product pages."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137" name="Picture 113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3AEF468-DED4-60B6-FA28-B9BECF3F1A9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6569224" y="3253376"/>
            <a:ext cx="1185208" cy="890462"/>
          </a:xfrm>
          <a:prstGeom prst="rect">
            <a:avLst/>
          </a:prstGeom>
        </p:spPr>
      </p:pic>
      <p:pic>
        <p:nvPicPr>
          <p:cNvPr id="1138" name="Picture 113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009370A8-CB3E-4AA6-E493-32FCA594073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5100043" y="3776948"/>
            <a:ext cx="1408527" cy="780680"/>
          </a:xfrm>
          <a:prstGeom prst="rect">
            <a:avLst/>
          </a:prstGeom>
        </p:spPr>
      </p:pic>
      <p:pic>
        <p:nvPicPr>
          <p:cNvPr id="1139" name="Picture 113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CE6D8FE-C567-0972-9E70-F24B1B5F35B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7784728" y="3608715"/>
            <a:ext cx="975258" cy="890461"/>
          </a:xfrm>
          <a:prstGeom prst="rect">
            <a:avLst/>
          </a:prstGeom>
        </p:spPr>
      </p:pic>
      <p:pic>
        <p:nvPicPr>
          <p:cNvPr id="1140" name="Picture 113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6D5D48F-4114-0146-02B2-0A22B6CD87F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5235408" y="2857523"/>
            <a:ext cx="1335081" cy="746932"/>
          </a:xfrm>
          <a:prstGeom prst="rect">
            <a:avLst/>
          </a:prstGeom>
        </p:spPr>
      </p:pic>
      <p:sp>
        <p:nvSpPr>
          <p:cNvPr id="1141" name="TextBox 1140">
            <a:extLst>
              <a:ext uri="{FF2B5EF4-FFF2-40B4-BE49-F238E27FC236}">
                <a16:creationId xmlns:a16="http://schemas.microsoft.com/office/drawing/2014/main" id="{E46212A4-6093-DF73-C76F-3BCEEBCE922F}"/>
              </a:ext>
            </a:extLst>
          </p:cNvPr>
          <p:cNvSpPr txBox="1"/>
          <p:nvPr/>
        </p:nvSpPr>
        <p:spPr>
          <a:xfrm>
            <a:off x="7857473" y="3737153"/>
            <a:ext cx="82519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feel the recommendations are impressive, but I don’t always make a purchase."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142" name="TextBox 1141">
            <a:extLst>
              <a:ext uri="{FF2B5EF4-FFF2-40B4-BE49-F238E27FC236}">
                <a16:creationId xmlns:a16="http://schemas.microsoft.com/office/drawing/2014/main" id="{DDAD1C0F-CD10-9119-1512-5D387F12099E}"/>
              </a:ext>
            </a:extLst>
          </p:cNvPr>
          <p:cNvSpPr txBox="1"/>
          <p:nvPr/>
        </p:nvSpPr>
        <p:spPr>
          <a:xfrm>
            <a:off x="5264972" y="3873311"/>
            <a:ext cx="109363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"I don’t feel the recommendation system invades my privacy because the suggestions aren’t too personal."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143" name="TextBox 1142">
            <a:extLst>
              <a:ext uri="{FF2B5EF4-FFF2-40B4-BE49-F238E27FC236}">
                <a16:creationId xmlns:a16="http://schemas.microsoft.com/office/drawing/2014/main" id="{6CF02AB6-BC14-C528-B4F0-B0A74F314D6F}"/>
              </a:ext>
            </a:extLst>
          </p:cNvPr>
          <p:cNvSpPr txBox="1"/>
          <p:nvPr/>
        </p:nvSpPr>
        <p:spPr>
          <a:xfrm>
            <a:off x="5358774" y="2922470"/>
            <a:ext cx="111646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felt comfortable navigating the site, but sometimes it felt frustrating when search results weren’t accurate."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144" name="TextBox 1143">
            <a:extLst>
              <a:ext uri="{FF2B5EF4-FFF2-40B4-BE49-F238E27FC236}">
                <a16:creationId xmlns:a16="http://schemas.microsoft.com/office/drawing/2014/main" id="{7B2D9960-5BAE-C808-EBC0-B8F6D16753BD}"/>
              </a:ext>
            </a:extLst>
          </p:cNvPr>
          <p:cNvSpPr txBox="1"/>
          <p:nvPr/>
        </p:nvSpPr>
        <p:spPr>
          <a:xfrm>
            <a:off x="6714614" y="3380707"/>
            <a:ext cx="8544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"Reviews are helpful, but spam or non-constructive reviews affect my trust in them."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145" name="Picture 114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434D571-7A66-15C5-5AF7-D2918F9298A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792565" y="1429651"/>
            <a:ext cx="1040619" cy="853005"/>
          </a:xfrm>
          <a:prstGeom prst="rect">
            <a:avLst/>
          </a:prstGeom>
        </p:spPr>
      </p:pic>
      <p:sp>
        <p:nvSpPr>
          <p:cNvPr id="1146" name="TextBox 1145">
            <a:extLst>
              <a:ext uri="{FF2B5EF4-FFF2-40B4-BE49-F238E27FC236}">
                <a16:creationId xmlns:a16="http://schemas.microsoft.com/office/drawing/2014/main" id="{CBF6400A-47EB-D8BA-1437-D702EA38961D}"/>
              </a:ext>
            </a:extLst>
          </p:cNvPr>
          <p:cNvSpPr txBox="1"/>
          <p:nvPr/>
        </p:nvSpPr>
        <p:spPr>
          <a:xfrm>
            <a:off x="850517" y="1638710"/>
            <a:ext cx="8660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"The interface was okay, user-friendly, and pretty easy to use."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95" name="Picture 109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9CD6F95-FC28-4DDB-D936-58264C254BF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1338708" y="568454"/>
            <a:ext cx="2187089" cy="1648413"/>
          </a:xfrm>
          <a:prstGeom prst="rect">
            <a:avLst/>
          </a:prstGeom>
        </p:spPr>
      </p:pic>
      <p:sp>
        <p:nvSpPr>
          <p:cNvPr id="1097" name="TextBox 1096">
            <a:extLst>
              <a:ext uri="{FF2B5EF4-FFF2-40B4-BE49-F238E27FC236}">
                <a16:creationId xmlns:a16="http://schemas.microsoft.com/office/drawing/2014/main" id="{19F171E7-78DC-3DDA-B7A2-7B7C410C73D8}"/>
              </a:ext>
            </a:extLst>
          </p:cNvPr>
          <p:cNvSpPr txBox="1"/>
          <p:nvPr/>
        </p:nvSpPr>
        <p:spPr>
          <a:xfrm>
            <a:off x="1594987" y="675652"/>
            <a:ext cx="168627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 frequently buys electronics online, relying on website recommendations and reviews, and finds the interface easy to navigate.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096" name="Picture 109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B9FF479-E5DC-FF25-0FD0-F4BC15E94FB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1122104" y="2932059"/>
            <a:ext cx="2691430" cy="1791410"/>
          </a:xfrm>
          <a:prstGeom prst="rect">
            <a:avLst/>
          </a:prstGeom>
        </p:spPr>
      </p:pic>
      <p:sp>
        <p:nvSpPr>
          <p:cNvPr id="1098" name="TextBox 1097">
            <a:extLst>
              <a:ext uri="{FF2B5EF4-FFF2-40B4-BE49-F238E27FC236}">
                <a16:creationId xmlns:a16="http://schemas.microsoft.com/office/drawing/2014/main" id="{01B91F83-353C-1A1B-8944-1012878F765A}"/>
              </a:ext>
            </a:extLst>
          </p:cNvPr>
          <p:cNvSpPr txBox="1"/>
          <p:nvPr/>
        </p:nvSpPr>
        <p:spPr>
          <a:xfrm>
            <a:off x="1420046" y="3252086"/>
            <a:ext cx="187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actively uses filters and comparison tools, but only leaves reviews for exceptional products or when feedback is lacking.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101" name="Picture 110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4F594E5-8BF3-B57C-1B92-615262F71EC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5458473" y="443361"/>
            <a:ext cx="3263625" cy="1714334"/>
          </a:xfrm>
          <a:prstGeom prst="rect">
            <a:avLst/>
          </a:prstGeom>
        </p:spPr>
      </p:pic>
      <p:sp>
        <p:nvSpPr>
          <p:cNvPr id="1102" name="TextBox 1101">
            <a:extLst>
              <a:ext uri="{FF2B5EF4-FFF2-40B4-BE49-F238E27FC236}">
                <a16:creationId xmlns:a16="http://schemas.microsoft.com/office/drawing/2014/main" id="{27A93DF9-BE63-13CE-801F-BE2CF2C67929}"/>
              </a:ext>
            </a:extLst>
          </p:cNvPr>
          <p:cNvSpPr txBox="1"/>
          <p:nvPr/>
        </p:nvSpPr>
        <p:spPr>
          <a:xfrm>
            <a:off x="5793026" y="720222"/>
            <a:ext cx="245223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 cautious about the authenticity of reviews and prefers detailed product information upfront, especially for making budget-conscious decisions.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099" name="Picture 109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BBCD0EEF-1CC1-9120-E915-A67194E6465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5632446" y="2864714"/>
            <a:ext cx="3028406" cy="1714334"/>
          </a:xfrm>
          <a:prstGeom prst="rect">
            <a:avLst/>
          </a:prstGeom>
        </p:spPr>
      </p:pic>
      <p:sp>
        <p:nvSpPr>
          <p:cNvPr id="1100" name="TextBox 1099">
            <a:extLst>
              <a:ext uri="{FF2B5EF4-FFF2-40B4-BE49-F238E27FC236}">
                <a16:creationId xmlns:a16="http://schemas.microsoft.com/office/drawing/2014/main" id="{4A998937-7DB9-7C6B-B9F6-9E1F6C725EFB}"/>
              </a:ext>
            </a:extLst>
          </p:cNvPr>
          <p:cNvSpPr txBox="1"/>
          <p:nvPr/>
        </p:nvSpPr>
        <p:spPr>
          <a:xfrm>
            <a:off x="6044710" y="3222972"/>
            <a:ext cx="220387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200">
                <a:latin typeface="Karla" pitchFamily="2" charset="0"/>
                <a:ea typeface="Malgun Gothic" panose="020B0503020000020004" pitchFamily="34" charset="-127"/>
              </a:defRPr>
            </a:lvl1pPr>
          </a:lstStyle>
          <a:p>
            <a:r>
              <a:rPr lang="en-US"/>
              <a:t>feels comfortable with recommendation systems as long as they respect her privacy and provide useful, relevant suggestions.</a:t>
            </a:r>
          </a:p>
        </p:txBody>
      </p:sp>
    </p:spTree>
    <p:extLst>
      <p:ext uri="{BB962C8B-B14F-4D97-AF65-F5344CB8AC3E}">
        <p14:creationId xmlns:p14="http://schemas.microsoft.com/office/powerpoint/2010/main" val="1064251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>
          <a:extLst>
            <a:ext uri="{FF2B5EF4-FFF2-40B4-BE49-F238E27FC236}">
              <a16:creationId xmlns:a16="http://schemas.microsoft.com/office/drawing/2014/main" id="{D54D61BF-8C95-7ED2-02B8-AA508009F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2" name="Google Shape;942;p44">
            <a:extLst>
              <a:ext uri="{FF2B5EF4-FFF2-40B4-BE49-F238E27FC236}">
                <a16:creationId xmlns:a16="http://schemas.microsoft.com/office/drawing/2014/main" id="{7F0C40A1-6AE1-BCED-512E-20C1B39288CC}"/>
              </a:ext>
            </a:extLst>
          </p:cNvPr>
          <p:cNvGrpSpPr/>
          <p:nvPr/>
        </p:nvGrpSpPr>
        <p:grpSpPr>
          <a:xfrm>
            <a:off x="4572000" y="2101061"/>
            <a:ext cx="4001455" cy="2514549"/>
            <a:chOff x="4754842" y="1601102"/>
            <a:chExt cx="3763405" cy="2916165"/>
          </a:xfrm>
        </p:grpSpPr>
        <p:sp>
          <p:nvSpPr>
            <p:cNvPr id="943" name="Google Shape;943;p44">
              <a:extLst>
                <a:ext uri="{FF2B5EF4-FFF2-40B4-BE49-F238E27FC236}">
                  <a16:creationId xmlns:a16="http://schemas.microsoft.com/office/drawing/2014/main" id="{B86C6FA7-FCED-E862-24AF-6616366CB313}"/>
                </a:ext>
              </a:extLst>
            </p:cNvPr>
            <p:cNvSpPr/>
            <p:nvPr/>
          </p:nvSpPr>
          <p:spPr>
            <a:xfrm>
              <a:off x="4844447" y="1692467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4" name="Google Shape;944;p44">
              <a:extLst>
                <a:ext uri="{FF2B5EF4-FFF2-40B4-BE49-F238E27FC236}">
                  <a16:creationId xmlns:a16="http://schemas.microsoft.com/office/drawing/2014/main" id="{E8346B08-1E97-41D2-56C6-0107633A8D3C}"/>
                </a:ext>
              </a:extLst>
            </p:cNvPr>
            <p:cNvGrpSpPr/>
            <p:nvPr/>
          </p:nvGrpSpPr>
          <p:grpSpPr>
            <a:xfrm>
              <a:off x="4754842" y="1601102"/>
              <a:ext cx="3674345" cy="2824800"/>
              <a:chOff x="715067" y="1600275"/>
              <a:chExt cx="3674345" cy="2824800"/>
            </a:xfrm>
          </p:grpSpPr>
          <p:grpSp>
            <p:nvGrpSpPr>
              <p:cNvPr id="945" name="Google Shape;945;p44">
                <a:extLst>
                  <a:ext uri="{FF2B5EF4-FFF2-40B4-BE49-F238E27FC236}">
                    <a16:creationId xmlns:a16="http://schemas.microsoft.com/office/drawing/2014/main" id="{9EAEC9C8-3A94-E20E-10F9-BDAA21460B59}"/>
                  </a:ext>
                </a:extLst>
              </p:cNvPr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46" name="Google Shape;946;p44">
                  <a:extLst>
                    <a:ext uri="{FF2B5EF4-FFF2-40B4-BE49-F238E27FC236}">
                      <a16:creationId xmlns:a16="http://schemas.microsoft.com/office/drawing/2014/main" id="{B658878C-4F96-4D14-F1D2-D18DC5281D0B}"/>
                    </a:ext>
                  </a:extLst>
                </p:cNvPr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47" name="Google Shape;947;p44">
                  <a:extLst>
                    <a:ext uri="{FF2B5EF4-FFF2-40B4-BE49-F238E27FC236}">
                      <a16:creationId xmlns:a16="http://schemas.microsoft.com/office/drawing/2014/main" id="{4DCBF063-496F-E271-830E-2CCD435A8088}"/>
                    </a:ext>
                  </a:extLst>
                </p:cNvPr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48" name="Google Shape;948;p44">
                <a:extLst>
                  <a:ext uri="{FF2B5EF4-FFF2-40B4-BE49-F238E27FC236}">
                    <a16:creationId xmlns:a16="http://schemas.microsoft.com/office/drawing/2014/main" id="{AA25DA37-7AB3-C1D7-074E-9967BFF58D4C}"/>
                  </a:ext>
                </a:extLst>
              </p:cNvPr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49" name="Google Shape;949;p44">
                  <a:extLst>
                    <a:ext uri="{FF2B5EF4-FFF2-40B4-BE49-F238E27FC236}">
                      <a16:creationId xmlns:a16="http://schemas.microsoft.com/office/drawing/2014/main" id="{ED1338A9-1AB6-05D9-244E-E9FD491880CD}"/>
                    </a:ext>
                  </a:extLst>
                </p:cNvPr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50" name="Google Shape;950;p44">
                  <a:extLst>
                    <a:ext uri="{FF2B5EF4-FFF2-40B4-BE49-F238E27FC236}">
                      <a16:creationId xmlns:a16="http://schemas.microsoft.com/office/drawing/2014/main" id="{D88A5D30-DE9C-F64D-606B-D5FF5880291E}"/>
                    </a:ext>
                  </a:extLst>
                </p:cNvPr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51" name="Google Shape;951;p44">
                    <a:extLst>
                      <a:ext uri="{FF2B5EF4-FFF2-40B4-BE49-F238E27FC236}">
                        <a16:creationId xmlns:a16="http://schemas.microsoft.com/office/drawing/2014/main" id="{0DF01AEF-84D8-BCC5-C371-A86049C8C657}"/>
                      </a:ext>
                    </a:extLst>
                  </p:cNvPr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52" name="Google Shape;952;p44">
                    <a:extLst>
                      <a:ext uri="{FF2B5EF4-FFF2-40B4-BE49-F238E27FC236}">
                        <a16:creationId xmlns:a16="http://schemas.microsoft.com/office/drawing/2014/main" id="{228864A2-7CFE-EB9E-765D-E401EC892E3F}"/>
                      </a:ext>
                    </a:extLst>
                  </p:cNvPr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53" name="Google Shape;953;p44">
                  <a:extLst>
                    <a:ext uri="{FF2B5EF4-FFF2-40B4-BE49-F238E27FC236}">
                      <a16:creationId xmlns:a16="http://schemas.microsoft.com/office/drawing/2014/main" id="{2856A32F-5028-2C6E-D255-691CB29ABF3C}"/>
                    </a:ext>
                  </a:extLst>
                </p:cNvPr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954" name="Google Shape;954;p44">
            <a:extLst>
              <a:ext uri="{FF2B5EF4-FFF2-40B4-BE49-F238E27FC236}">
                <a16:creationId xmlns:a16="http://schemas.microsoft.com/office/drawing/2014/main" id="{FAE6A1AC-7774-40FB-0624-A27A174A8D7A}"/>
              </a:ext>
            </a:extLst>
          </p:cNvPr>
          <p:cNvGrpSpPr/>
          <p:nvPr/>
        </p:nvGrpSpPr>
        <p:grpSpPr>
          <a:xfrm>
            <a:off x="570545" y="2101061"/>
            <a:ext cx="3719947" cy="2519076"/>
            <a:chOff x="715067" y="1600275"/>
            <a:chExt cx="3763405" cy="2916165"/>
          </a:xfrm>
        </p:grpSpPr>
        <p:sp>
          <p:nvSpPr>
            <p:cNvPr id="955" name="Google Shape;955;p44">
              <a:extLst>
                <a:ext uri="{FF2B5EF4-FFF2-40B4-BE49-F238E27FC236}">
                  <a16:creationId xmlns:a16="http://schemas.microsoft.com/office/drawing/2014/main" id="{A960FDD9-73FD-1F95-1802-BC771C8DA9CB}"/>
                </a:ext>
              </a:extLst>
            </p:cNvPr>
            <p:cNvSpPr/>
            <p:nvPr/>
          </p:nvSpPr>
          <p:spPr>
            <a:xfrm>
              <a:off x="804672" y="1691640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6" name="Google Shape;956;p44">
              <a:extLst>
                <a:ext uri="{FF2B5EF4-FFF2-40B4-BE49-F238E27FC236}">
                  <a16:creationId xmlns:a16="http://schemas.microsoft.com/office/drawing/2014/main" id="{081D377E-F25D-0C3E-EA94-DC37FDDDE08C}"/>
                </a:ext>
              </a:extLst>
            </p:cNvPr>
            <p:cNvGrpSpPr/>
            <p:nvPr/>
          </p:nvGrpSpPr>
          <p:grpSpPr>
            <a:xfrm>
              <a:off x="715067" y="1600275"/>
              <a:ext cx="3674345" cy="2824800"/>
              <a:chOff x="715067" y="1600275"/>
              <a:chExt cx="3674345" cy="2824800"/>
            </a:xfrm>
          </p:grpSpPr>
          <p:grpSp>
            <p:nvGrpSpPr>
              <p:cNvPr id="957" name="Google Shape;957;p44">
                <a:extLst>
                  <a:ext uri="{FF2B5EF4-FFF2-40B4-BE49-F238E27FC236}">
                    <a16:creationId xmlns:a16="http://schemas.microsoft.com/office/drawing/2014/main" id="{9113344D-2886-55B9-4B57-A239D6FF477A}"/>
                  </a:ext>
                </a:extLst>
              </p:cNvPr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58" name="Google Shape;958;p44">
                  <a:extLst>
                    <a:ext uri="{FF2B5EF4-FFF2-40B4-BE49-F238E27FC236}">
                      <a16:creationId xmlns:a16="http://schemas.microsoft.com/office/drawing/2014/main" id="{CF43D87B-A373-3D65-D8D1-906DEDD27830}"/>
                    </a:ext>
                  </a:extLst>
                </p:cNvPr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59" name="Google Shape;959;p44">
                  <a:extLst>
                    <a:ext uri="{FF2B5EF4-FFF2-40B4-BE49-F238E27FC236}">
                      <a16:creationId xmlns:a16="http://schemas.microsoft.com/office/drawing/2014/main" id="{278BAF1E-7C09-89D0-30C7-7BFAAD221529}"/>
                    </a:ext>
                  </a:extLst>
                </p:cNvPr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0" name="Google Shape;960;p44">
                <a:extLst>
                  <a:ext uri="{FF2B5EF4-FFF2-40B4-BE49-F238E27FC236}">
                    <a16:creationId xmlns:a16="http://schemas.microsoft.com/office/drawing/2014/main" id="{89EB3B30-F70D-D612-46BE-A2ACF3131A04}"/>
                  </a:ext>
                </a:extLst>
              </p:cNvPr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61" name="Google Shape;961;p44">
                  <a:extLst>
                    <a:ext uri="{FF2B5EF4-FFF2-40B4-BE49-F238E27FC236}">
                      <a16:creationId xmlns:a16="http://schemas.microsoft.com/office/drawing/2014/main" id="{3DA9C79A-D11B-B58D-DE21-D6C142DBAE62}"/>
                    </a:ext>
                  </a:extLst>
                </p:cNvPr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62" name="Google Shape;962;p44">
                  <a:extLst>
                    <a:ext uri="{FF2B5EF4-FFF2-40B4-BE49-F238E27FC236}">
                      <a16:creationId xmlns:a16="http://schemas.microsoft.com/office/drawing/2014/main" id="{002A5903-82CC-9109-37DB-8BC45C21D3F3}"/>
                    </a:ext>
                  </a:extLst>
                </p:cNvPr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63" name="Google Shape;963;p44">
                    <a:extLst>
                      <a:ext uri="{FF2B5EF4-FFF2-40B4-BE49-F238E27FC236}">
                        <a16:creationId xmlns:a16="http://schemas.microsoft.com/office/drawing/2014/main" id="{82D272C4-EF82-CEBC-3A04-CFA2F687AA0E}"/>
                      </a:ext>
                    </a:extLst>
                  </p:cNvPr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4" name="Google Shape;964;p44">
                    <a:extLst>
                      <a:ext uri="{FF2B5EF4-FFF2-40B4-BE49-F238E27FC236}">
                        <a16:creationId xmlns:a16="http://schemas.microsoft.com/office/drawing/2014/main" id="{96822426-6597-B47E-4A82-46BE19D8AFA8}"/>
                      </a:ext>
                    </a:extLst>
                  </p:cNvPr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65" name="Google Shape;965;p44">
                  <a:extLst>
                    <a:ext uri="{FF2B5EF4-FFF2-40B4-BE49-F238E27FC236}">
                      <a16:creationId xmlns:a16="http://schemas.microsoft.com/office/drawing/2014/main" id="{BF75064D-1FA2-4960-5D24-2DB3D620F9BA}"/>
                    </a:ext>
                  </a:extLst>
                </p:cNvPr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972" name="Google Shape;972;p44">
            <a:extLst>
              <a:ext uri="{FF2B5EF4-FFF2-40B4-BE49-F238E27FC236}">
                <a16:creationId xmlns:a16="http://schemas.microsoft.com/office/drawing/2014/main" id="{57740199-63EF-CEE7-649E-60502C99C97A}"/>
              </a:ext>
            </a:extLst>
          </p:cNvPr>
          <p:cNvSpPr txBox="1"/>
          <p:nvPr/>
        </p:nvSpPr>
        <p:spPr>
          <a:xfrm>
            <a:off x="2969132" y="4045451"/>
            <a:ext cx="1026751" cy="315903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Insight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973" name="Google Shape;973;p44">
            <a:extLst>
              <a:ext uri="{FF2B5EF4-FFF2-40B4-BE49-F238E27FC236}">
                <a16:creationId xmlns:a16="http://schemas.microsoft.com/office/drawing/2014/main" id="{2EF791BD-B9E9-D0BB-ECA8-DC58B40C4580}"/>
              </a:ext>
            </a:extLst>
          </p:cNvPr>
          <p:cNvGrpSpPr/>
          <p:nvPr/>
        </p:nvGrpSpPr>
        <p:grpSpPr>
          <a:xfrm>
            <a:off x="7369078" y="4099583"/>
            <a:ext cx="1096177" cy="467261"/>
            <a:chOff x="1921813" y="3795717"/>
            <a:chExt cx="1439836" cy="613750"/>
          </a:xfrm>
        </p:grpSpPr>
        <p:sp>
          <p:nvSpPr>
            <p:cNvPr id="974" name="Google Shape;974;p44">
              <a:extLst>
                <a:ext uri="{FF2B5EF4-FFF2-40B4-BE49-F238E27FC236}">
                  <a16:creationId xmlns:a16="http://schemas.microsoft.com/office/drawing/2014/main" id="{585EC25A-C7A8-847B-3605-CF35CF23D6EB}"/>
                </a:ext>
              </a:extLst>
            </p:cNvPr>
            <p:cNvSpPr txBox="1"/>
            <p:nvPr/>
          </p:nvSpPr>
          <p:spPr>
            <a:xfrm>
              <a:off x="1921813" y="3795717"/>
              <a:ext cx="1188600" cy="3657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Need</a:t>
              </a:r>
              <a:endParaRPr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75" name="Google Shape;975;p44">
              <a:extLst>
                <a:ext uri="{FF2B5EF4-FFF2-40B4-BE49-F238E27FC236}">
                  <a16:creationId xmlns:a16="http://schemas.microsoft.com/office/drawing/2014/main" id="{F27627A7-DAED-559E-7748-C4DCFA03F583}"/>
                </a:ext>
              </a:extLst>
            </p:cNvPr>
            <p:cNvSpPr/>
            <p:nvPr/>
          </p:nvSpPr>
          <p:spPr>
            <a:xfrm rot="-2700000">
              <a:off x="2920191" y="3968009"/>
              <a:ext cx="365716" cy="365716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" name="Google Shape;978;p44">
            <a:extLst>
              <a:ext uri="{FF2B5EF4-FFF2-40B4-BE49-F238E27FC236}">
                <a16:creationId xmlns:a16="http://schemas.microsoft.com/office/drawing/2014/main" id="{54026543-5659-AE1C-40C0-D4D0214E7E9B}"/>
              </a:ext>
            </a:extLst>
          </p:cNvPr>
          <p:cNvSpPr/>
          <p:nvPr/>
        </p:nvSpPr>
        <p:spPr>
          <a:xfrm>
            <a:off x="715160" y="10241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E5E66E-BB5B-A3CF-C408-2E47F2CC5DE7}"/>
              </a:ext>
            </a:extLst>
          </p:cNvPr>
          <p:cNvSpPr txBox="1"/>
          <p:nvPr/>
        </p:nvSpPr>
        <p:spPr>
          <a:xfrm>
            <a:off x="597112" y="2514945"/>
            <a:ext cx="3514646" cy="138499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>
                <a:latin typeface="Karla"/>
              </a:rPr>
              <a:t>Ngoc values </a:t>
            </a:r>
            <a:r>
              <a:rPr lang="en-US" b="1">
                <a:latin typeface="Karla"/>
              </a:rPr>
              <a:t>efficient and trustworthy recommendations</a:t>
            </a:r>
            <a:r>
              <a:rPr lang="en-US">
                <a:latin typeface="Karla"/>
              </a:rPr>
              <a:t>, but he is cautious about the authenticity of reviews. He wants </a:t>
            </a:r>
            <a:r>
              <a:rPr lang="en-US" b="1">
                <a:latin typeface="Karla"/>
              </a:rPr>
              <a:t>accurate product information </a:t>
            </a:r>
            <a:r>
              <a:rPr lang="en-US">
                <a:latin typeface="Karla"/>
              </a:rPr>
              <a:t>and </a:t>
            </a:r>
            <a:r>
              <a:rPr lang="en-US" b="1">
                <a:latin typeface="Karla"/>
              </a:rPr>
              <a:t>streamlined navigation </a:t>
            </a:r>
            <a:r>
              <a:rPr lang="en-US">
                <a:latin typeface="Karla"/>
              </a:rPr>
              <a:t>for quick decision-making.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B930B5-EF43-2796-7C20-4021B860B6C3}"/>
              </a:ext>
            </a:extLst>
          </p:cNvPr>
          <p:cNvSpPr txBox="1"/>
          <p:nvPr/>
        </p:nvSpPr>
        <p:spPr>
          <a:xfrm>
            <a:off x="4647307" y="2501219"/>
            <a:ext cx="3755495" cy="160043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>
                <a:latin typeface="Karla"/>
              </a:rPr>
              <a:t>He needs </a:t>
            </a:r>
            <a:r>
              <a:rPr lang="en-US" b="1">
                <a:latin typeface="Karla"/>
              </a:rPr>
              <a:t>clearer, more detailed product descriptions</a:t>
            </a:r>
            <a:r>
              <a:rPr lang="en-US">
                <a:latin typeface="Karla"/>
              </a:rPr>
              <a:t> upfront, </a:t>
            </a:r>
            <a:r>
              <a:rPr lang="en-US" b="1">
                <a:latin typeface="Karla"/>
              </a:rPr>
              <a:t>reliable review systems</a:t>
            </a:r>
            <a:r>
              <a:rPr lang="en-US">
                <a:latin typeface="Karla"/>
              </a:rPr>
              <a:t>, and relevant recommendations that </a:t>
            </a:r>
            <a:r>
              <a:rPr lang="en-US" b="1">
                <a:latin typeface="Karla"/>
              </a:rPr>
              <a:t>align with his budget and preferences</a:t>
            </a:r>
            <a:r>
              <a:rPr lang="en-US">
                <a:latin typeface="Karla"/>
              </a:rPr>
              <a:t>. Additionally, enhancing the </a:t>
            </a:r>
            <a:r>
              <a:rPr lang="en-US" b="1">
                <a:latin typeface="Karla"/>
              </a:rPr>
              <a:t>search accuracy and product diversity </a:t>
            </a:r>
            <a:r>
              <a:rPr lang="en-US">
                <a:latin typeface="Karla"/>
              </a:rPr>
              <a:t>would improve his shopping experience.</a:t>
            </a:r>
          </a:p>
        </p:txBody>
      </p:sp>
      <p:grpSp>
        <p:nvGrpSpPr>
          <p:cNvPr id="20" name="Google Shape;9697;p66">
            <a:extLst>
              <a:ext uri="{FF2B5EF4-FFF2-40B4-BE49-F238E27FC236}">
                <a16:creationId xmlns:a16="http://schemas.microsoft.com/office/drawing/2014/main" id="{526FBB69-6931-84EF-5A72-590C5D3F7DE1}"/>
              </a:ext>
            </a:extLst>
          </p:cNvPr>
          <p:cNvGrpSpPr/>
          <p:nvPr/>
        </p:nvGrpSpPr>
        <p:grpSpPr>
          <a:xfrm>
            <a:off x="7418202" y="962489"/>
            <a:ext cx="997931" cy="995710"/>
            <a:chOff x="1745217" y="1515471"/>
            <a:chExt cx="343269" cy="342505"/>
          </a:xfrm>
          <a:solidFill>
            <a:srgbClr val="EFC4B9"/>
          </a:solidFill>
        </p:grpSpPr>
        <p:sp>
          <p:nvSpPr>
            <p:cNvPr id="21" name="Google Shape;9698;p66">
              <a:extLst>
                <a:ext uri="{FF2B5EF4-FFF2-40B4-BE49-F238E27FC236}">
                  <a16:creationId xmlns:a16="http://schemas.microsoft.com/office/drawing/2014/main" id="{CF17E135-B9A4-673E-7060-8FEA0B97E20D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699;p66">
              <a:extLst>
                <a:ext uri="{FF2B5EF4-FFF2-40B4-BE49-F238E27FC236}">
                  <a16:creationId xmlns:a16="http://schemas.microsoft.com/office/drawing/2014/main" id="{07E90D13-7682-BC0D-9939-8091E7441797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700;p66">
              <a:extLst>
                <a:ext uri="{FF2B5EF4-FFF2-40B4-BE49-F238E27FC236}">
                  <a16:creationId xmlns:a16="http://schemas.microsoft.com/office/drawing/2014/main" id="{52909E44-8DB2-4F64-BA93-861BCB57EB57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01;p66">
              <a:extLst>
                <a:ext uri="{FF2B5EF4-FFF2-40B4-BE49-F238E27FC236}">
                  <a16:creationId xmlns:a16="http://schemas.microsoft.com/office/drawing/2014/main" id="{2FC3E1D1-FD04-EE5C-BB28-5A7803D321FB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9069;p65">
            <a:extLst>
              <a:ext uri="{FF2B5EF4-FFF2-40B4-BE49-F238E27FC236}">
                <a16:creationId xmlns:a16="http://schemas.microsoft.com/office/drawing/2014/main" id="{B1A298D0-881E-63D2-82BF-958BDD03B76F}"/>
              </a:ext>
            </a:extLst>
          </p:cNvPr>
          <p:cNvGrpSpPr/>
          <p:nvPr/>
        </p:nvGrpSpPr>
        <p:grpSpPr>
          <a:xfrm>
            <a:off x="428353" y="1570230"/>
            <a:ext cx="817165" cy="781220"/>
            <a:chOff x="7441465" y="2302860"/>
            <a:chExt cx="342192" cy="327140"/>
          </a:xfrm>
          <a:solidFill>
            <a:srgbClr val="D3E3D6"/>
          </a:solidFill>
        </p:grpSpPr>
        <p:sp>
          <p:nvSpPr>
            <p:cNvPr id="26" name="Google Shape;9070;p65">
              <a:extLst>
                <a:ext uri="{FF2B5EF4-FFF2-40B4-BE49-F238E27FC236}">
                  <a16:creationId xmlns:a16="http://schemas.microsoft.com/office/drawing/2014/main" id="{313A47AB-CA61-81FE-7776-E38FF58A17A5}"/>
                </a:ext>
              </a:extLst>
            </p:cNvPr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71;p65">
              <a:extLst>
                <a:ext uri="{FF2B5EF4-FFF2-40B4-BE49-F238E27FC236}">
                  <a16:creationId xmlns:a16="http://schemas.microsoft.com/office/drawing/2014/main" id="{9F82F7A3-830F-A5D2-3776-6A1801D0751E}"/>
                </a:ext>
              </a:extLst>
            </p:cNvPr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F6CF7CB-28E0-4B48-0AF4-C47366EBE0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500" b="12500"/>
          <a:stretch/>
        </p:blipFill>
        <p:spPr>
          <a:xfrm>
            <a:off x="3747793" y="413058"/>
            <a:ext cx="1648413" cy="1648413"/>
          </a:xfrm>
          <a:prstGeom prst="ellipse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67704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619;p34">
            <a:extLst>
              <a:ext uri="{FF2B5EF4-FFF2-40B4-BE49-F238E27FC236}">
                <a16:creationId xmlns:a16="http://schemas.microsoft.com/office/drawing/2014/main" id="{263429FA-D7E1-3AC6-B8EE-24EA3753ACFD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619;p34">
            <a:extLst>
              <a:ext uri="{FF2B5EF4-FFF2-40B4-BE49-F238E27FC236}">
                <a16:creationId xmlns:a16="http://schemas.microsoft.com/office/drawing/2014/main" id="{6A1644BA-338C-760B-E197-5FDED0FC5EA0}"/>
              </a:ext>
            </a:extLst>
          </p:cNvPr>
          <p:cNvCxnSpPr>
            <a:cxnSpLocks/>
          </p:cNvCxnSpPr>
          <p:nvPr/>
        </p:nvCxnSpPr>
        <p:spPr>
          <a:xfrm flipV="1">
            <a:off x="4574427" y="319668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E616C0-1B82-F878-56D3-BFE4D1301003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66E0BE-A00B-5E3D-900D-51E818D2F00C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7F4624-925D-261A-1C8B-A6A952AB97C4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0904A0-9341-29B5-35D5-13C2BEA349C0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0263A1-2469-8F58-47DB-8C74F0184E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94" t="16840" r="43820" b="62171"/>
          <a:stretch/>
        </p:blipFill>
        <p:spPr>
          <a:xfrm>
            <a:off x="3747793" y="1741502"/>
            <a:ext cx="1648413" cy="1648413"/>
          </a:xfrm>
          <a:prstGeom prst="ellipse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CCE1404-B6A2-0024-08E1-9B17ECE673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582757" y="235105"/>
            <a:ext cx="901334" cy="822965"/>
          </a:xfrm>
          <a:prstGeom prst="rect">
            <a:avLst/>
          </a:prstGeom>
        </p:spPr>
      </p:pic>
      <p:pic>
        <p:nvPicPr>
          <p:cNvPr id="7" name="Picture 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7FCAEB7-C449-58E8-5800-6D99FE2776A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2842337" y="1370157"/>
            <a:ext cx="764007" cy="697578"/>
          </a:xfrm>
          <a:prstGeom prst="rect">
            <a:avLst/>
          </a:prstGeom>
        </p:spPr>
      </p:pic>
      <p:pic>
        <p:nvPicPr>
          <p:cNvPr id="8" name="Picture 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6781D86-4AF3-4911-5625-4811382E51B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2262397" y="522143"/>
            <a:ext cx="764007" cy="697578"/>
          </a:xfrm>
          <a:prstGeom prst="rect">
            <a:avLst/>
          </a:prstGeom>
          <a:ln>
            <a:noFill/>
          </a:ln>
        </p:spPr>
      </p:pic>
      <p:pic>
        <p:nvPicPr>
          <p:cNvPr id="12" name="Picture 1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96FE8A5C-0484-20B2-8D8D-D660A35570F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1436761" y="1466920"/>
            <a:ext cx="818061" cy="74693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5E62291-6CA8-3FFC-19B9-73469EC16B55}"/>
              </a:ext>
            </a:extLst>
          </p:cNvPr>
          <p:cNvSpPr txBox="1"/>
          <p:nvPr/>
        </p:nvSpPr>
        <p:spPr>
          <a:xfrm>
            <a:off x="2324399" y="582365"/>
            <a:ext cx="6400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"Keep recommend-</a:t>
            </a:r>
            <a:r>
              <a:rPr lang="en-US" sz="600" err="1">
                <a:latin typeface="Karla" pitchFamily="2" charset="0"/>
                <a:ea typeface="Malgun Gothic" panose="020B0503020000020004" pitchFamily="34" charset="-127"/>
              </a:rPr>
              <a:t>ations</a:t>
            </a:r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in a corner, not pop-ups."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F4F56A-65CC-D9AE-B66D-F542EA38560A}"/>
              </a:ext>
            </a:extLst>
          </p:cNvPr>
          <p:cNvSpPr txBox="1"/>
          <p:nvPr/>
        </p:nvSpPr>
        <p:spPr>
          <a:xfrm>
            <a:off x="2852167" y="1472340"/>
            <a:ext cx="68648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share product experiences with relatives, not online."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C9D525F-CA0F-E040-A1CB-F63B037FDD67}"/>
              </a:ext>
            </a:extLst>
          </p:cNvPr>
          <p:cNvSpPr txBox="1"/>
          <p:nvPr/>
        </p:nvSpPr>
        <p:spPr>
          <a:xfrm>
            <a:off x="1494262" y="1508442"/>
            <a:ext cx="703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"Similar products are easier to understand than upgrades."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DF6720-FB2A-DD39-2957-B41E2E0F56E7}"/>
              </a:ext>
            </a:extLst>
          </p:cNvPr>
          <p:cNvSpPr txBox="1"/>
          <p:nvPr/>
        </p:nvSpPr>
        <p:spPr>
          <a:xfrm>
            <a:off x="600697" y="329916"/>
            <a:ext cx="8070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don't buy electronics online, I go to stores for advice and to check products."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26" name="Picture 2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E9FC414-4EE9-4EFF-9116-4760BAF5ED4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1998354" y="4091691"/>
            <a:ext cx="764007" cy="697578"/>
          </a:xfrm>
          <a:prstGeom prst="rect">
            <a:avLst/>
          </a:prstGeom>
        </p:spPr>
      </p:pic>
      <p:pic>
        <p:nvPicPr>
          <p:cNvPr id="29" name="Picture 2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ED448E1-0108-C29B-2510-3E15C8EA8D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2944173" y="2939073"/>
            <a:ext cx="764007" cy="697578"/>
          </a:xfrm>
          <a:prstGeom prst="rect">
            <a:avLst/>
          </a:prstGeom>
        </p:spPr>
      </p:pic>
      <p:pic>
        <p:nvPicPr>
          <p:cNvPr id="31" name="Picture 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E9C5D75B-AF60-790B-8710-83B2D511AE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1765050" y="2852255"/>
            <a:ext cx="818061" cy="746932"/>
          </a:xfrm>
          <a:prstGeom prst="rect">
            <a:avLst/>
          </a:prstGeom>
        </p:spPr>
      </p:pic>
      <p:sp>
        <p:nvSpPr>
          <p:cNvPr id="1024" name="TextBox 1023">
            <a:extLst>
              <a:ext uri="{FF2B5EF4-FFF2-40B4-BE49-F238E27FC236}">
                <a16:creationId xmlns:a16="http://schemas.microsoft.com/office/drawing/2014/main" id="{16C5EE98-C067-3C54-B240-E5BBCC1CE360}"/>
              </a:ext>
            </a:extLst>
          </p:cNvPr>
          <p:cNvSpPr txBox="1"/>
          <p:nvPr/>
        </p:nvSpPr>
        <p:spPr>
          <a:xfrm>
            <a:off x="2953288" y="3014803"/>
            <a:ext cx="75489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Prefers to receive product recommendations from store staff.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75801357-B521-7DF9-02F4-B7D9865763C3}"/>
              </a:ext>
            </a:extLst>
          </p:cNvPr>
          <p:cNvSpPr txBox="1"/>
          <p:nvPr/>
        </p:nvSpPr>
        <p:spPr>
          <a:xfrm>
            <a:off x="1822692" y="2915019"/>
            <a:ext cx="70312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Finds value in using price filters when others shop for him.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61136BF7-11B5-3767-94F0-0D2B18884FA4}"/>
              </a:ext>
            </a:extLst>
          </p:cNvPr>
          <p:cNvSpPr txBox="1"/>
          <p:nvPr/>
        </p:nvSpPr>
        <p:spPr>
          <a:xfrm>
            <a:off x="2008184" y="4209647"/>
            <a:ext cx="7391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Relies on family or friends for help with online shopping.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31" name="Picture 103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AFCB67E-CEF3-B908-9D78-EE379777B83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760164" y="3119271"/>
            <a:ext cx="807518" cy="737306"/>
          </a:xfrm>
          <a:prstGeom prst="rect">
            <a:avLst/>
          </a:prstGeom>
        </p:spPr>
      </p:pic>
      <p:sp>
        <p:nvSpPr>
          <p:cNvPr id="1034" name="TextBox 1033">
            <a:extLst>
              <a:ext uri="{FF2B5EF4-FFF2-40B4-BE49-F238E27FC236}">
                <a16:creationId xmlns:a16="http://schemas.microsoft.com/office/drawing/2014/main" id="{8C14CFDD-598A-C243-6B33-24805281B3D2}"/>
              </a:ext>
            </a:extLst>
          </p:cNvPr>
          <p:cNvSpPr txBox="1"/>
          <p:nvPr/>
        </p:nvSpPr>
        <p:spPr>
          <a:xfrm>
            <a:off x="792565" y="3172636"/>
            <a:ext cx="7347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Avoids clicking on unknown links to prevent viruses or issues with his phone.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36" name="Picture 103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C9578B3-4C69-5047-FEA2-8119257E356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7287498" y="725947"/>
            <a:ext cx="764007" cy="697578"/>
          </a:xfrm>
          <a:prstGeom prst="rect">
            <a:avLst/>
          </a:prstGeom>
        </p:spPr>
      </p:pic>
      <p:pic>
        <p:nvPicPr>
          <p:cNvPr id="1037" name="Picture 103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DF6D447-A945-166D-7983-0526FA8FC13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6216004" y="1529648"/>
            <a:ext cx="840850" cy="767740"/>
          </a:xfrm>
          <a:prstGeom prst="rect">
            <a:avLst/>
          </a:prstGeom>
        </p:spPr>
      </p:pic>
      <p:pic>
        <p:nvPicPr>
          <p:cNvPr id="1038" name="Picture 103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A57CECBC-26B1-90B5-0F00-3712DB1C7DD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6340340" y="460003"/>
            <a:ext cx="764006" cy="697578"/>
          </a:xfrm>
          <a:prstGeom prst="rect">
            <a:avLst/>
          </a:prstGeom>
        </p:spPr>
      </p:pic>
      <p:pic>
        <p:nvPicPr>
          <p:cNvPr id="1039" name="Picture 103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C3F99ED-4166-310F-4681-D96F3BB4B44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4986415" y="574549"/>
            <a:ext cx="764007" cy="697578"/>
          </a:xfrm>
          <a:prstGeom prst="rect">
            <a:avLst/>
          </a:prstGeom>
        </p:spPr>
      </p:pic>
      <p:sp>
        <p:nvSpPr>
          <p:cNvPr id="1042" name="TextBox 1041">
            <a:extLst>
              <a:ext uri="{FF2B5EF4-FFF2-40B4-BE49-F238E27FC236}">
                <a16:creationId xmlns:a16="http://schemas.microsoft.com/office/drawing/2014/main" id="{427F2737-79B7-603F-D08B-CBEAC2033E2C}"/>
              </a:ext>
            </a:extLst>
          </p:cNvPr>
          <p:cNvSpPr txBox="1"/>
          <p:nvPr/>
        </p:nvSpPr>
        <p:spPr>
          <a:xfrm>
            <a:off x="5010805" y="639984"/>
            <a:ext cx="71661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“Buying things online is risky; it’s hard to trust websites completely.”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73A30787-3CF5-5468-027D-C3A08116DED7}"/>
              </a:ext>
            </a:extLst>
          </p:cNvPr>
          <p:cNvSpPr txBox="1"/>
          <p:nvPr/>
        </p:nvSpPr>
        <p:spPr>
          <a:xfrm>
            <a:off x="6285725" y="1585790"/>
            <a:ext cx="7004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“Upgrades might be too complicated, so I’ll need to ask my kids before buying.”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5" name="TextBox 1044">
            <a:extLst>
              <a:ext uri="{FF2B5EF4-FFF2-40B4-BE49-F238E27FC236}">
                <a16:creationId xmlns:a16="http://schemas.microsoft.com/office/drawing/2014/main" id="{BBCA46C7-CBEF-D553-DEA0-935E983F1E5F}"/>
              </a:ext>
            </a:extLst>
          </p:cNvPr>
          <p:cNvSpPr txBox="1"/>
          <p:nvPr/>
        </p:nvSpPr>
        <p:spPr>
          <a:xfrm>
            <a:off x="6364270" y="540220"/>
            <a:ext cx="72322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“What if I click on a link, and it downloads a virus to my device?”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0FD2B585-7F5D-FBBA-61DF-F789254D7394}"/>
              </a:ext>
            </a:extLst>
          </p:cNvPr>
          <p:cNvSpPr txBox="1"/>
          <p:nvPr/>
        </p:nvSpPr>
        <p:spPr>
          <a:xfrm>
            <a:off x="7319277" y="797737"/>
            <a:ext cx="70044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“If I can't see the product firsthand, how will I know if it’s good?”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50" name="Picture 104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22C487C-200F-8F74-D6C6-955C5B4715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987" t="11153" r="50047" b="54183"/>
          <a:stretch/>
        </p:blipFill>
        <p:spPr>
          <a:xfrm>
            <a:off x="6569224" y="3253376"/>
            <a:ext cx="975259" cy="890462"/>
          </a:xfrm>
          <a:prstGeom prst="rect">
            <a:avLst/>
          </a:prstGeom>
        </p:spPr>
      </p:pic>
      <p:pic>
        <p:nvPicPr>
          <p:cNvPr id="1051" name="Picture 105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9769609-D981-6177-E6A2-33BE68720C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424" t="51289" r="49610" b="14047"/>
          <a:stretch/>
        </p:blipFill>
        <p:spPr>
          <a:xfrm>
            <a:off x="5249978" y="3860050"/>
            <a:ext cx="764007" cy="697578"/>
          </a:xfrm>
          <a:prstGeom prst="rect">
            <a:avLst/>
          </a:prstGeom>
        </p:spPr>
      </p:pic>
      <p:pic>
        <p:nvPicPr>
          <p:cNvPr id="1052" name="Picture 105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58DBBC7-D7B5-1AE9-BF96-5E4BA4570C2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52" t="50837" r="8482" b="14499"/>
          <a:stretch/>
        </p:blipFill>
        <p:spPr>
          <a:xfrm>
            <a:off x="7612093" y="2765904"/>
            <a:ext cx="975258" cy="890461"/>
          </a:xfrm>
          <a:prstGeom prst="rect">
            <a:avLst/>
          </a:prstGeom>
        </p:spPr>
      </p:pic>
      <p:pic>
        <p:nvPicPr>
          <p:cNvPr id="1053" name="Picture 105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27A62F7D-B5A0-6893-8B3A-D2391B103CE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2993" t="12329" r="9041" b="53007"/>
          <a:stretch/>
        </p:blipFill>
        <p:spPr>
          <a:xfrm>
            <a:off x="5455233" y="2846566"/>
            <a:ext cx="818061" cy="746932"/>
          </a:xfrm>
          <a:prstGeom prst="rect">
            <a:avLst/>
          </a:prstGeom>
        </p:spPr>
      </p:pic>
      <p:sp>
        <p:nvSpPr>
          <p:cNvPr id="1054" name="TextBox 1053">
            <a:extLst>
              <a:ext uri="{FF2B5EF4-FFF2-40B4-BE49-F238E27FC236}">
                <a16:creationId xmlns:a16="http://schemas.microsoft.com/office/drawing/2014/main" id="{D10F5754-0A62-5D11-796B-A29E985AF287}"/>
              </a:ext>
            </a:extLst>
          </p:cNvPr>
          <p:cNvSpPr txBox="1"/>
          <p:nvPr/>
        </p:nvSpPr>
        <p:spPr>
          <a:xfrm>
            <a:off x="7687127" y="2830137"/>
            <a:ext cx="82519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Wants to ensure others make informed decisions by sharing personal recommendations offline.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5" name="TextBox 1054">
            <a:extLst>
              <a:ext uri="{FF2B5EF4-FFF2-40B4-BE49-F238E27FC236}">
                <a16:creationId xmlns:a16="http://schemas.microsoft.com/office/drawing/2014/main" id="{544067A6-27E9-290D-9ECF-74D7163BE3B5}"/>
              </a:ext>
            </a:extLst>
          </p:cNvPr>
          <p:cNvSpPr txBox="1"/>
          <p:nvPr/>
        </p:nvSpPr>
        <p:spPr>
          <a:xfrm>
            <a:off x="5281497" y="3877306"/>
            <a:ext cx="700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Feels safer shopping at physical stores where products can be inspected.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6" name="TextBox 1055">
            <a:extLst>
              <a:ext uri="{FF2B5EF4-FFF2-40B4-BE49-F238E27FC236}">
                <a16:creationId xmlns:a16="http://schemas.microsoft.com/office/drawing/2014/main" id="{CFCE9A58-5D74-4EF0-C2CE-14003130835D}"/>
              </a:ext>
            </a:extLst>
          </p:cNvPr>
          <p:cNvSpPr txBox="1"/>
          <p:nvPr/>
        </p:nvSpPr>
        <p:spPr>
          <a:xfrm>
            <a:off x="5512875" y="2909330"/>
            <a:ext cx="703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Worries about making the wrong purchase decision online.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57" name="TextBox 1056">
            <a:extLst>
              <a:ext uri="{FF2B5EF4-FFF2-40B4-BE49-F238E27FC236}">
                <a16:creationId xmlns:a16="http://schemas.microsoft.com/office/drawing/2014/main" id="{4C88C06C-01A3-9620-9968-C90377A6E097}"/>
              </a:ext>
            </a:extLst>
          </p:cNvPr>
          <p:cNvSpPr txBox="1"/>
          <p:nvPr/>
        </p:nvSpPr>
        <p:spPr>
          <a:xfrm>
            <a:off x="6629343" y="3309659"/>
            <a:ext cx="85448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Annoyed by ads that redirect to different pages and slow down the phone with unnecessary downloads.</a:t>
            </a:r>
            <a:endParaRPr lang="en-US" sz="600">
              <a:latin typeface="Karla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70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619;p34">
            <a:extLst>
              <a:ext uri="{FF2B5EF4-FFF2-40B4-BE49-F238E27FC236}">
                <a16:creationId xmlns:a16="http://schemas.microsoft.com/office/drawing/2014/main" id="{263429FA-D7E1-3AC6-B8EE-24EA3753ACFD}"/>
              </a:ext>
            </a:extLst>
          </p:cNvPr>
          <p:cNvCxnSpPr>
            <a:cxnSpLocks/>
          </p:cNvCxnSpPr>
          <p:nvPr/>
        </p:nvCxnSpPr>
        <p:spPr>
          <a:xfrm>
            <a:off x="416599" y="2571750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619;p34">
            <a:extLst>
              <a:ext uri="{FF2B5EF4-FFF2-40B4-BE49-F238E27FC236}">
                <a16:creationId xmlns:a16="http://schemas.microsoft.com/office/drawing/2014/main" id="{6A1644BA-338C-760B-E197-5FDED0FC5EA0}"/>
              </a:ext>
            </a:extLst>
          </p:cNvPr>
          <p:cNvCxnSpPr>
            <a:cxnSpLocks/>
          </p:cNvCxnSpPr>
          <p:nvPr/>
        </p:nvCxnSpPr>
        <p:spPr>
          <a:xfrm flipV="1">
            <a:off x="4574427" y="319668"/>
            <a:ext cx="0" cy="450509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EE616C0-1B82-F878-56D3-BFE4D1301003}"/>
              </a:ext>
            </a:extLst>
          </p:cNvPr>
          <p:cNvSpPr txBox="1"/>
          <p:nvPr/>
        </p:nvSpPr>
        <p:spPr>
          <a:xfrm>
            <a:off x="2833411" y="229065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Say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366E0BE-A00B-5E3D-900D-51E818D2F00C}"/>
              </a:ext>
            </a:extLst>
          </p:cNvPr>
          <p:cNvSpPr txBox="1"/>
          <p:nvPr/>
        </p:nvSpPr>
        <p:spPr>
          <a:xfrm>
            <a:off x="3666034" y="235106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Think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7F4624-925D-261A-1C8B-A6A952AB97C4}"/>
              </a:ext>
            </a:extLst>
          </p:cNvPr>
          <p:cNvSpPr txBox="1"/>
          <p:nvPr/>
        </p:nvSpPr>
        <p:spPr>
          <a:xfrm>
            <a:off x="3666034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Feel</a:t>
            </a:r>
            <a:endParaRPr lang="en-US" sz="1600">
              <a:latin typeface="Karla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0904A0-9341-29B5-35D5-13C2BEA349C0}"/>
              </a:ext>
            </a:extLst>
          </p:cNvPr>
          <p:cNvSpPr txBox="1"/>
          <p:nvPr/>
        </p:nvSpPr>
        <p:spPr>
          <a:xfrm>
            <a:off x="2833411" y="4569841"/>
            <a:ext cx="2709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Karla" pitchFamily="2" charset="0"/>
                <a:ea typeface="Malgun Gothic" panose="020B0503020000020004" pitchFamily="34" charset="-127"/>
              </a:rPr>
              <a:t>Do</a:t>
            </a:r>
            <a:endParaRPr lang="en-US" sz="1600">
              <a:latin typeface="Karla" pitchFamily="2" charset="0"/>
            </a:endParaRPr>
          </a:p>
        </p:txBody>
      </p:sp>
      <p:pic>
        <p:nvPicPr>
          <p:cNvPr id="3" name="Picture 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7FAA509-3A42-4DA0-243E-E7CDF210AE3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582757" y="235105"/>
            <a:ext cx="901334" cy="822965"/>
          </a:xfrm>
          <a:prstGeom prst="rect">
            <a:avLst/>
          </a:prstGeom>
        </p:spPr>
      </p:pic>
      <p:pic>
        <p:nvPicPr>
          <p:cNvPr id="4" name="Picture 3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09FD05F-5863-F3DA-BFBD-EC673448A63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2842337" y="1370157"/>
            <a:ext cx="764007" cy="697578"/>
          </a:xfrm>
          <a:prstGeom prst="rect">
            <a:avLst/>
          </a:prstGeom>
        </p:spPr>
      </p:pic>
      <p:pic>
        <p:nvPicPr>
          <p:cNvPr id="13" name="Picture 1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87DEE81-E49F-9E18-21A9-29423F1722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2262397" y="522143"/>
            <a:ext cx="764007" cy="697578"/>
          </a:xfrm>
          <a:prstGeom prst="rect">
            <a:avLst/>
          </a:prstGeom>
        </p:spPr>
      </p:pic>
      <p:pic>
        <p:nvPicPr>
          <p:cNvPr id="24" name="Picture 23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7C61440-7B4F-912E-E802-C203243A131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1436761" y="1466920"/>
            <a:ext cx="818061" cy="74693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08F97EE-0748-D6E5-32C0-09090034E0A0}"/>
              </a:ext>
            </a:extLst>
          </p:cNvPr>
          <p:cNvSpPr txBox="1"/>
          <p:nvPr/>
        </p:nvSpPr>
        <p:spPr>
          <a:xfrm>
            <a:off x="2324399" y="582365"/>
            <a:ext cx="640001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"Keep recommend-</a:t>
            </a:r>
            <a:r>
              <a:rPr lang="en-US" sz="600" err="1">
                <a:latin typeface="Karla" pitchFamily="2" charset="0"/>
                <a:ea typeface="Malgun Gothic" panose="020B0503020000020004" pitchFamily="34" charset="-127"/>
              </a:rPr>
              <a:t>ations</a:t>
            </a:r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in a corner, not pop-ups."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6925FC3-F3CB-205F-D340-1001A721CBC1}"/>
              </a:ext>
            </a:extLst>
          </p:cNvPr>
          <p:cNvSpPr txBox="1"/>
          <p:nvPr/>
        </p:nvSpPr>
        <p:spPr>
          <a:xfrm>
            <a:off x="2852167" y="1472340"/>
            <a:ext cx="686487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share product experiences with relatives, not online."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60" name="TextBox 1059">
            <a:extLst>
              <a:ext uri="{FF2B5EF4-FFF2-40B4-BE49-F238E27FC236}">
                <a16:creationId xmlns:a16="http://schemas.microsoft.com/office/drawing/2014/main" id="{6EAA417A-A768-24A9-5B1A-C3C13FAAB891}"/>
              </a:ext>
            </a:extLst>
          </p:cNvPr>
          <p:cNvSpPr txBox="1"/>
          <p:nvPr/>
        </p:nvSpPr>
        <p:spPr>
          <a:xfrm>
            <a:off x="1494262" y="1508442"/>
            <a:ext cx="703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"Similar products are easier to understand than upgrades."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64" name="TextBox 1063">
            <a:extLst>
              <a:ext uri="{FF2B5EF4-FFF2-40B4-BE49-F238E27FC236}">
                <a16:creationId xmlns:a16="http://schemas.microsoft.com/office/drawing/2014/main" id="{125225D2-75CD-EEF7-2995-701FBBEC1F1C}"/>
              </a:ext>
            </a:extLst>
          </p:cNvPr>
          <p:cNvSpPr txBox="1"/>
          <p:nvPr/>
        </p:nvSpPr>
        <p:spPr>
          <a:xfrm>
            <a:off x="600697" y="329916"/>
            <a:ext cx="8070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"I don't buy electronics online, I go to stores for advice and to check products."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65" name="Picture 106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BAF51A6C-CDA3-1EB9-982D-34A1925C1C2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1998354" y="4091691"/>
            <a:ext cx="764007" cy="697578"/>
          </a:xfrm>
          <a:prstGeom prst="rect">
            <a:avLst/>
          </a:prstGeom>
        </p:spPr>
      </p:pic>
      <p:pic>
        <p:nvPicPr>
          <p:cNvPr id="1066" name="Picture 106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B57D410-3B00-FC11-9B6E-2A4C284F55F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2944173" y="2939073"/>
            <a:ext cx="764007" cy="697578"/>
          </a:xfrm>
          <a:prstGeom prst="rect">
            <a:avLst/>
          </a:prstGeom>
        </p:spPr>
      </p:pic>
      <p:pic>
        <p:nvPicPr>
          <p:cNvPr id="1071" name="Picture 107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E5CF96C-EB89-5C6F-5C36-BCFBBC5ADB1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1765050" y="2852255"/>
            <a:ext cx="818061" cy="746932"/>
          </a:xfrm>
          <a:prstGeom prst="rect">
            <a:avLst/>
          </a:prstGeom>
        </p:spPr>
      </p:pic>
      <p:sp>
        <p:nvSpPr>
          <p:cNvPr id="1072" name="TextBox 1071">
            <a:extLst>
              <a:ext uri="{FF2B5EF4-FFF2-40B4-BE49-F238E27FC236}">
                <a16:creationId xmlns:a16="http://schemas.microsoft.com/office/drawing/2014/main" id="{9B1771E8-95F0-A06A-5547-1CE07716D2BF}"/>
              </a:ext>
            </a:extLst>
          </p:cNvPr>
          <p:cNvSpPr txBox="1"/>
          <p:nvPr/>
        </p:nvSpPr>
        <p:spPr>
          <a:xfrm>
            <a:off x="2953288" y="3014803"/>
            <a:ext cx="754892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 Prefers to receive product recommendations from store staff.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75" name="TextBox 1074">
            <a:extLst>
              <a:ext uri="{FF2B5EF4-FFF2-40B4-BE49-F238E27FC236}">
                <a16:creationId xmlns:a16="http://schemas.microsoft.com/office/drawing/2014/main" id="{3B10046E-5A4D-2E3C-7591-0A55E4466EB8}"/>
              </a:ext>
            </a:extLst>
          </p:cNvPr>
          <p:cNvSpPr txBox="1"/>
          <p:nvPr/>
        </p:nvSpPr>
        <p:spPr>
          <a:xfrm>
            <a:off x="1822692" y="2915019"/>
            <a:ext cx="70312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Finds value in using price filters when others shop for him.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76" name="TextBox 1075">
            <a:extLst>
              <a:ext uri="{FF2B5EF4-FFF2-40B4-BE49-F238E27FC236}">
                <a16:creationId xmlns:a16="http://schemas.microsoft.com/office/drawing/2014/main" id="{839E0559-0133-F92D-210A-2BDCE225DDBD}"/>
              </a:ext>
            </a:extLst>
          </p:cNvPr>
          <p:cNvSpPr txBox="1"/>
          <p:nvPr/>
        </p:nvSpPr>
        <p:spPr>
          <a:xfrm>
            <a:off x="2008184" y="4209647"/>
            <a:ext cx="73910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Relies on family or friends for help with online shopping.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77" name="Picture 107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6D47EE5-B58E-8954-46FA-09FE050719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760164" y="3119271"/>
            <a:ext cx="807518" cy="737306"/>
          </a:xfrm>
          <a:prstGeom prst="rect">
            <a:avLst/>
          </a:prstGeom>
        </p:spPr>
      </p:pic>
      <p:sp>
        <p:nvSpPr>
          <p:cNvPr id="1078" name="TextBox 1077">
            <a:extLst>
              <a:ext uri="{FF2B5EF4-FFF2-40B4-BE49-F238E27FC236}">
                <a16:creationId xmlns:a16="http://schemas.microsoft.com/office/drawing/2014/main" id="{549CA8BF-5937-A710-4CF9-6871FC8DCF97}"/>
              </a:ext>
            </a:extLst>
          </p:cNvPr>
          <p:cNvSpPr txBox="1"/>
          <p:nvPr/>
        </p:nvSpPr>
        <p:spPr>
          <a:xfrm>
            <a:off x="792565" y="3172636"/>
            <a:ext cx="7347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Avoids clicking on unknown links to prevent viruses or issues with his phone.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79" name="Picture 107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3D3A6162-799C-390C-AACB-1CA2CA465F0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7287498" y="725947"/>
            <a:ext cx="764007" cy="697578"/>
          </a:xfrm>
          <a:prstGeom prst="rect">
            <a:avLst/>
          </a:prstGeom>
        </p:spPr>
      </p:pic>
      <p:pic>
        <p:nvPicPr>
          <p:cNvPr id="1080" name="Picture 107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367A97A-7BB0-79B8-EF57-49A2B29F05C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6216004" y="1529648"/>
            <a:ext cx="840850" cy="767740"/>
          </a:xfrm>
          <a:prstGeom prst="rect">
            <a:avLst/>
          </a:prstGeom>
        </p:spPr>
      </p:pic>
      <p:pic>
        <p:nvPicPr>
          <p:cNvPr id="1081" name="Picture 108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829AB2C-0431-8686-D76B-1651334CB46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6340340" y="460003"/>
            <a:ext cx="764006" cy="697578"/>
          </a:xfrm>
          <a:prstGeom prst="rect">
            <a:avLst/>
          </a:prstGeom>
        </p:spPr>
      </p:pic>
      <p:pic>
        <p:nvPicPr>
          <p:cNvPr id="1082" name="Picture 1081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4CE12F40-B2AC-7740-2C59-7DE5DCBB8E3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4986415" y="574549"/>
            <a:ext cx="764007" cy="697578"/>
          </a:xfrm>
          <a:prstGeom prst="rect">
            <a:avLst/>
          </a:prstGeom>
        </p:spPr>
      </p:pic>
      <p:sp>
        <p:nvSpPr>
          <p:cNvPr id="1083" name="TextBox 1082">
            <a:extLst>
              <a:ext uri="{FF2B5EF4-FFF2-40B4-BE49-F238E27FC236}">
                <a16:creationId xmlns:a16="http://schemas.microsoft.com/office/drawing/2014/main" id="{7E36CB1F-294E-8C1C-6F6C-3E0ABBBD009A}"/>
              </a:ext>
            </a:extLst>
          </p:cNvPr>
          <p:cNvSpPr txBox="1"/>
          <p:nvPr/>
        </p:nvSpPr>
        <p:spPr>
          <a:xfrm>
            <a:off x="5010805" y="639984"/>
            <a:ext cx="716613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“Buying things online is risky; it’s hard to trust websites completely.”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84" name="TextBox 1083">
            <a:extLst>
              <a:ext uri="{FF2B5EF4-FFF2-40B4-BE49-F238E27FC236}">
                <a16:creationId xmlns:a16="http://schemas.microsoft.com/office/drawing/2014/main" id="{F1B18FF7-AE4E-106A-092F-8DAA59EC4A63}"/>
              </a:ext>
            </a:extLst>
          </p:cNvPr>
          <p:cNvSpPr txBox="1"/>
          <p:nvPr/>
        </p:nvSpPr>
        <p:spPr>
          <a:xfrm>
            <a:off x="6285725" y="1585790"/>
            <a:ext cx="7004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“Upgrades might be too complicated, so I’ll need to ask my kids before buying.”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85" name="TextBox 1084">
            <a:extLst>
              <a:ext uri="{FF2B5EF4-FFF2-40B4-BE49-F238E27FC236}">
                <a16:creationId xmlns:a16="http://schemas.microsoft.com/office/drawing/2014/main" id="{9F84F361-E5F8-1C61-A6ED-082B4ED9BD5E}"/>
              </a:ext>
            </a:extLst>
          </p:cNvPr>
          <p:cNvSpPr txBox="1"/>
          <p:nvPr/>
        </p:nvSpPr>
        <p:spPr>
          <a:xfrm>
            <a:off x="6364270" y="540220"/>
            <a:ext cx="72322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“What if I click on a link, and it downloads a virus to my device?”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AB688544-3339-914E-9856-5FEAEBA42DBB}"/>
              </a:ext>
            </a:extLst>
          </p:cNvPr>
          <p:cNvSpPr txBox="1"/>
          <p:nvPr/>
        </p:nvSpPr>
        <p:spPr>
          <a:xfrm>
            <a:off x="7319277" y="797737"/>
            <a:ext cx="700448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“If I can't see the product firsthand, how will I know if it’s good?”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87" name="Picture 1086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FDA2626B-74EA-B293-E2AC-E200A671760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1987" t="11153" r="50047" b="54183"/>
          <a:stretch/>
        </p:blipFill>
        <p:spPr>
          <a:xfrm>
            <a:off x="6569224" y="3253376"/>
            <a:ext cx="975259" cy="890462"/>
          </a:xfrm>
          <a:prstGeom prst="rect">
            <a:avLst/>
          </a:prstGeom>
        </p:spPr>
      </p:pic>
      <p:pic>
        <p:nvPicPr>
          <p:cNvPr id="1088" name="Picture 1087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B945E780-DE84-0186-CFA6-FA87D5C81AA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12424" t="51289" r="49610" b="14047"/>
          <a:stretch/>
        </p:blipFill>
        <p:spPr>
          <a:xfrm>
            <a:off x="5249978" y="3860050"/>
            <a:ext cx="764007" cy="697578"/>
          </a:xfrm>
          <a:prstGeom prst="rect">
            <a:avLst/>
          </a:prstGeom>
        </p:spPr>
      </p:pic>
      <p:pic>
        <p:nvPicPr>
          <p:cNvPr id="1089" name="Picture 108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BDAE4C08-033E-F014-86AF-777F70B576E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3552" t="50837" r="8482" b="14499"/>
          <a:stretch/>
        </p:blipFill>
        <p:spPr>
          <a:xfrm>
            <a:off x="7612093" y="2765904"/>
            <a:ext cx="975258" cy="890461"/>
          </a:xfrm>
          <a:prstGeom prst="rect">
            <a:avLst/>
          </a:prstGeom>
        </p:spPr>
      </p:pic>
      <p:pic>
        <p:nvPicPr>
          <p:cNvPr id="1090" name="Picture 1089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5CCA415B-128D-15EC-000F-6420E0E3181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rcRect l="52993" t="12329" r="9041" b="53007"/>
          <a:stretch/>
        </p:blipFill>
        <p:spPr>
          <a:xfrm>
            <a:off x="5455233" y="2846566"/>
            <a:ext cx="818061" cy="746932"/>
          </a:xfrm>
          <a:prstGeom prst="rect">
            <a:avLst/>
          </a:prstGeom>
        </p:spPr>
      </p:pic>
      <p:sp>
        <p:nvSpPr>
          <p:cNvPr id="1091" name="TextBox 1090">
            <a:extLst>
              <a:ext uri="{FF2B5EF4-FFF2-40B4-BE49-F238E27FC236}">
                <a16:creationId xmlns:a16="http://schemas.microsoft.com/office/drawing/2014/main" id="{8B2EFDEE-7213-B75E-0972-5A9CEE3E6228}"/>
              </a:ext>
            </a:extLst>
          </p:cNvPr>
          <p:cNvSpPr txBox="1"/>
          <p:nvPr/>
        </p:nvSpPr>
        <p:spPr>
          <a:xfrm>
            <a:off x="7687127" y="2830137"/>
            <a:ext cx="82519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Wants to ensure others make informed decisions by sharing personal recommendations offline.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92" name="TextBox 1091">
            <a:extLst>
              <a:ext uri="{FF2B5EF4-FFF2-40B4-BE49-F238E27FC236}">
                <a16:creationId xmlns:a16="http://schemas.microsoft.com/office/drawing/2014/main" id="{C57A2AA9-1CCA-BED1-5813-9D7900332437}"/>
              </a:ext>
            </a:extLst>
          </p:cNvPr>
          <p:cNvSpPr txBox="1"/>
          <p:nvPr/>
        </p:nvSpPr>
        <p:spPr>
          <a:xfrm>
            <a:off x="5281497" y="3877306"/>
            <a:ext cx="70096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Feels safer shopping at physical stores where products can be inspected.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93" name="TextBox 1092">
            <a:extLst>
              <a:ext uri="{FF2B5EF4-FFF2-40B4-BE49-F238E27FC236}">
                <a16:creationId xmlns:a16="http://schemas.microsoft.com/office/drawing/2014/main" id="{7A91E588-7F6A-0EBB-6A19-63CC1D4A0C9E}"/>
              </a:ext>
            </a:extLst>
          </p:cNvPr>
          <p:cNvSpPr txBox="1"/>
          <p:nvPr/>
        </p:nvSpPr>
        <p:spPr>
          <a:xfrm>
            <a:off x="5512875" y="2909330"/>
            <a:ext cx="7031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Worries about making the wrong purchase decision online.</a:t>
            </a:r>
            <a:endParaRPr lang="en-US" sz="600">
              <a:latin typeface="Karla" pitchFamily="2" charset="0"/>
            </a:endParaRPr>
          </a:p>
        </p:txBody>
      </p:sp>
      <p:sp>
        <p:nvSpPr>
          <p:cNvPr id="1094" name="TextBox 1093">
            <a:extLst>
              <a:ext uri="{FF2B5EF4-FFF2-40B4-BE49-F238E27FC236}">
                <a16:creationId xmlns:a16="http://schemas.microsoft.com/office/drawing/2014/main" id="{1A80A5FB-9498-191B-4EB2-06E6DDE43E3E}"/>
              </a:ext>
            </a:extLst>
          </p:cNvPr>
          <p:cNvSpPr txBox="1"/>
          <p:nvPr/>
        </p:nvSpPr>
        <p:spPr>
          <a:xfrm>
            <a:off x="6629343" y="3309659"/>
            <a:ext cx="85448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">
                <a:latin typeface="Karla" pitchFamily="2" charset="0"/>
                <a:ea typeface="Malgun Gothic" panose="020B0503020000020004" pitchFamily="34" charset="-127"/>
              </a:rPr>
              <a:t>Annoyed by ads that redirect to different pages and slow down the phone with unnecessary downloads.</a:t>
            </a:r>
            <a:endParaRPr lang="en-US" sz="600">
              <a:latin typeface="Karla" pitchFamily="2" charset="0"/>
            </a:endParaRPr>
          </a:p>
        </p:txBody>
      </p:sp>
      <p:pic>
        <p:nvPicPr>
          <p:cNvPr id="1095" name="Picture 1094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60825B28-F227-1F31-9BA6-0051EEDC7CB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993" t="12329" r="9041" b="53007"/>
          <a:stretch/>
        </p:blipFill>
        <p:spPr>
          <a:xfrm>
            <a:off x="1600060" y="533999"/>
            <a:ext cx="1498278" cy="1368005"/>
          </a:xfrm>
          <a:prstGeom prst="rect">
            <a:avLst/>
          </a:prstGeom>
        </p:spPr>
      </p:pic>
      <p:pic>
        <p:nvPicPr>
          <p:cNvPr id="1096" name="Picture 1095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CBF2CC57-F2BF-DB2C-4F47-4B12BE62DE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987" t="11153" r="50047" b="54183"/>
          <a:stretch/>
        </p:blipFill>
        <p:spPr>
          <a:xfrm>
            <a:off x="1922136" y="2684008"/>
            <a:ext cx="1686276" cy="1539658"/>
          </a:xfrm>
          <a:prstGeom prst="rect">
            <a:avLst/>
          </a:prstGeom>
        </p:spPr>
      </p:pic>
      <p:sp>
        <p:nvSpPr>
          <p:cNvPr id="1097" name="TextBox 1096">
            <a:extLst>
              <a:ext uri="{FF2B5EF4-FFF2-40B4-BE49-F238E27FC236}">
                <a16:creationId xmlns:a16="http://schemas.microsoft.com/office/drawing/2014/main" id="{9EEA5D4D-53AF-D61B-9E77-DCC53B3E4A8B}"/>
              </a:ext>
            </a:extLst>
          </p:cNvPr>
          <p:cNvSpPr txBox="1"/>
          <p:nvPr/>
        </p:nvSpPr>
        <p:spPr>
          <a:xfrm>
            <a:off x="1754387" y="598962"/>
            <a:ext cx="126034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Prefers physical stores for better advice and product inspection.</a:t>
            </a:r>
            <a:endParaRPr lang="en-US" sz="1200">
              <a:latin typeface="Karla" pitchFamily="2" charset="0"/>
            </a:endParaRPr>
          </a:p>
        </p:txBody>
      </p:sp>
      <p:sp>
        <p:nvSpPr>
          <p:cNvPr id="1098" name="TextBox 1097">
            <a:extLst>
              <a:ext uri="{FF2B5EF4-FFF2-40B4-BE49-F238E27FC236}">
                <a16:creationId xmlns:a16="http://schemas.microsoft.com/office/drawing/2014/main" id="{6909CE5E-F7E7-35A2-CE4B-AE93D9D946A8}"/>
              </a:ext>
            </a:extLst>
          </p:cNvPr>
          <p:cNvSpPr txBox="1"/>
          <p:nvPr/>
        </p:nvSpPr>
        <p:spPr>
          <a:xfrm>
            <a:off x="2099775" y="2945858"/>
            <a:ext cx="133373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Relies on family for online purchases and uses price filters for deals.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099" name="Picture 1098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8CB6DC62-15BC-6969-F5F3-A0234B7E08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24" t="51289" r="49610" b="14047"/>
          <a:stretch/>
        </p:blipFill>
        <p:spPr>
          <a:xfrm>
            <a:off x="6569224" y="3016373"/>
            <a:ext cx="1479549" cy="1350904"/>
          </a:xfrm>
          <a:prstGeom prst="rect">
            <a:avLst/>
          </a:prstGeom>
        </p:spPr>
      </p:pic>
      <p:sp>
        <p:nvSpPr>
          <p:cNvPr id="1100" name="TextBox 1099">
            <a:extLst>
              <a:ext uri="{FF2B5EF4-FFF2-40B4-BE49-F238E27FC236}">
                <a16:creationId xmlns:a16="http://schemas.microsoft.com/office/drawing/2014/main" id="{CAE8A4D6-FDAA-6494-C1DA-99A821FDAAAB}"/>
              </a:ext>
            </a:extLst>
          </p:cNvPr>
          <p:cNvSpPr txBox="1"/>
          <p:nvPr/>
        </p:nvSpPr>
        <p:spPr>
          <a:xfrm>
            <a:off x="6763845" y="3196629"/>
            <a:ext cx="11179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Frustrated by disruptive ads and accidental downloads.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101" name="Picture 1100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709138C4-F0F2-246D-5BF1-00A8E598CD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52" t="50837" r="8482" b="14499"/>
          <a:stretch/>
        </p:blipFill>
        <p:spPr>
          <a:xfrm>
            <a:off x="5372487" y="279552"/>
            <a:ext cx="1726481" cy="1576366"/>
          </a:xfrm>
          <a:prstGeom prst="rect">
            <a:avLst/>
          </a:prstGeom>
        </p:spPr>
      </p:pic>
      <p:sp>
        <p:nvSpPr>
          <p:cNvPr id="1102" name="TextBox 1101">
            <a:extLst>
              <a:ext uri="{FF2B5EF4-FFF2-40B4-BE49-F238E27FC236}">
                <a16:creationId xmlns:a16="http://schemas.microsoft.com/office/drawing/2014/main" id="{9C852447-FDBD-2C52-91E8-648E801E5331}"/>
              </a:ext>
            </a:extLst>
          </p:cNvPr>
          <p:cNvSpPr txBox="1"/>
          <p:nvPr/>
        </p:nvSpPr>
        <p:spPr>
          <a:xfrm>
            <a:off x="5631980" y="464261"/>
            <a:ext cx="125280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Online shopping feels risky due to lack of firsthand inspection.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103" name="Picture 1102" descr="A set of colorful sticky notes&#10;&#10;Description automatically generated">
            <a:extLst>
              <a:ext uri="{FF2B5EF4-FFF2-40B4-BE49-F238E27FC236}">
                <a16:creationId xmlns:a16="http://schemas.microsoft.com/office/drawing/2014/main" id="{DD541D7C-FB9B-7BB2-6B8A-10E03D6589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424" t="51289" r="49610" b="14047"/>
          <a:stretch/>
        </p:blipFill>
        <p:spPr>
          <a:xfrm>
            <a:off x="172026" y="3262057"/>
            <a:ext cx="1479549" cy="1350904"/>
          </a:xfrm>
          <a:prstGeom prst="rect">
            <a:avLst/>
          </a:prstGeom>
        </p:spPr>
      </p:pic>
      <p:sp>
        <p:nvSpPr>
          <p:cNvPr id="1104" name="TextBox 1103">
            <a:extLst>
              <a:ext uri="{FF2B5EF4-FFF2-40B4-BE49-F238E27FC236}">
                <a16:creationId xmlns:a16="http://schemas.microsoft.com/office/drawing/2014/main" id="{A004BFCD-E628-27D3-B73F-0244826B3DC6}"/>
              </a:ext>
            </a:extLst>
          </p:cNvPr>
          <p:cNvSpPr txBox="1"/>
          <p:nvPr/>
        </p:nvSpPr>
        <p:spPr>
          <a:xfrm>
            <a:off x="340000" y="3347835"/>
            <a:ext cx="111791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>
                <a:latin typeface="Karla" pitchFamily="2" charset="0"/>
                <a:ea typeface="Malgun Gothic" panose="020B0503020000020004" pitchFamily="34" charset="-127"/>
              </a:rPr>
              <a:t>Shares product-using experiences with relatives.</a:t>
            </a:r>
            <a:endParaRPr lang="en-US" sz="1200">
              <a:latin typeface="Karla" pitchFamily="2" charset="0"/>
            </a:endParaRPr>
          </a:p>
        </p:txBody>
      </p:sp>
      <p:pic>
        <p:nvPicPr>
          <p:cNvPr id="1105" name="Picture 1104">
            <a:extLst>
              <a:ext uri="{FF2B5EF4-FFF2-40B4-BE49-F238E27FC236}">
                <a16:creationId xmlns:a16="http://schemas.microsoft.com/office/drawing/2014/main" id="{4DF4782D-5D84-E0B0-4DF3-DD4F8C79DF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194" t="16840" r="43820" b="62171"/>
          <a:stretch/>
        </p:blipFill>
        <p:spPr>
          <a:xfrm>
            <a:off x="3747793" y="1741502"/>
            <a:ext cx="1648413" cy="1648413"/>
          </a:xfrm>
          <a:prstGeom prst="ellipse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7560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2" name="Google Shape;942;p44"/>
          <p:cNvGrpSpPr/>
          <p:nvPr/>
        </p:nvGrpSpPr>
        <p:grpSpPr>
          <a:xfrm>
            <a:off x="5328349" y="2101061"/>
            <a:ext cx="3245106" cy="2514549"/>
            <a:chOff x="4754842" y="1601102"/>
            <a:chExt cx="3763405" cy="2916165"/>
          </a:xfrm>
        </p:grpSpPr>
        <p:sp>
          <p:nvSpPr>
            <p:cNvPr id="943" name="Google Shape;943;p44"/>
            <p:cNvSpPr/>
            <p:nvPr/>
          </p:nvSpPr>
          <p:spPr>
            <a:xfrm>
              <a:off x="4844447" y="1692467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44" name="Google Shape;944;p44"/>
            <p:cNvGrpSpPr/>
            <p:nvPr/>
          </p:nvGrpSpPr>
          <p:grpSpPr>
            <a:xfrm>
              <a:off x="4754842" y="1601102"/>
              <a:ext cx="3674345" cy="2824800"/>
              <a:chOff x="715067" y="1600275"/>
              <a:chExt cx="3674345" cy="2824800"/>
            </a:xfrm>
          </p:grpSpPr>
          <p:grpSp>
            <p:nvGrpSpPr>
              <p:cNvPr id="945" name="Google Shape;945;p44"/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46" name="Google Shape;946;p44"/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47" name="Google Shape;947;p44"/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48" name="Google Shape;948;p44"/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49" name="Google Shape;949;p44"/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50" name="Google Shape;950;p44"/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51" name="Google Shape;951;p44"/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52" name="Google Shape;952;p44"/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53" name="Google Shape;953;p44"/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grpSp>
        <p:nvGrpSpPr>
          <p:cNvPr id="954" name="Google Shape;954;p44"/>
          <p:cNvGrpSpPr/>
          <p:nvPr/>
        </p:nvGrpSpPr>
        <p:grpSpPr>
          <a:xfrm>
            <a:off x="607314" y="2101061"/>
            <a:ext cx="3250949" cy="2519076"/>
            <a:chOff x="715067" y="1600275"/>
            <a:chExt cx="3763405" cy="2916165"/>
          </a:xfrm>
        </p:grpSpPr>
        <p:sp>
          <p:nvSpPr>
            <p:cNvPr id="955" name="Google Shape;955;p44"/>
            <p:cNvSpPr/>
            <p:nvPr/>
          </p:nvSpPr>
          <p:spPr>
            <a:xfrm>
              <a:off x="804672" y="1691640"/>
              <a:ext cx="3673800" cy="2824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6" name="Google Shape;956;p44"/>
            <p:cNvGrpSpPr/>
            <p:nvPr/>
          </p:nvGrpSpPr>
          <p:grpSpPr>
            <a:xfrm>
              <a:off x="715067" y="1600275"/>
              <a:ext cx="3674345" cy="2824800"/>
              <a:chOff x="715067" y="1600275"/>
              <a:chExt cx="3674345" cy="2824800"/>
            </a:xfrm>
          </p:grpSpPr>
          <p:grpSp>
            <p:nvGrpSpPr>
              <p:cNvPr id="957" name="Google Shape;957;p44"/>
              <p:cNvGrpSpPr/>
              <p:nvPr/>
            </p:nvGrpSpPr>
            <p:grpSpPr>
              <a:xfrm>
                <a:off x="715067" y="1600275"/>
                <a:ext cx="3674345" cy="2824800"/>
                <a:chOff x="715100" y="1600339"/>
                <a:chExt cx="3674713" cy="2824800"/>
              </a:xfrm>
            </p:grpSpPr>
            <p:sp>
              <p:nvSpPr>
                <p:cNvPr id="958" name="Google Shape;958;p44"/>
                <p:cNvSpPr/>
                <p:nvPr/>
              </p:nvSpPr>
              <p:spPr>
                <a:xfrm>
                  <a:off x="715100" y="1600339"/>
                  <a:ext cx="3674100" cy="28248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59" name="Google Shape;959;p44"/>
                <p:cNvCxnSpPr/>
                <p:nvPr/>
              </p:nvCxnSpPr>
              <p:spPr>
                <a:xfrm>
                  <a:off x="715413" y="1966095"/>
                  <a:ext cx="36744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60" name="Google Shape;960;p44"/>
              <p:cNvGrpSpPr/>
              <p:nvPr/>
            </p:nvGrpSpPr>
            <p:grpSpPr>
              <a:xfrm>
                <a:off x="3452549" y="1691675"/>
                <a:ext cx="845101" cy="183000"/>
                <a:chOff x="1605849" y="363963"/>
                <a:chExt cx="845101" cy="183000"/>
              </a:xfrm>
            </p:grpSpPr>
            <p:sp>
              <p:nvSpPr>
                <p:cNvPr id="961" name="Google Shape;961;p44"/>
                <p:cNvSpPr/>
                <p:nvPr/>
              </p:nvSpPr>
              <p:spPr>
                <a:xfrm>
                  <a:off x="1951450" y="367563"/>
                  <a:ext cx="179400" cy="179400"/>
                </a:xfrm>
                <a:prstGeom prst="rect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62" name="Google Shape;962;p44"/>
                <p:cNvGrpSpPr/>
                <p:nvPr/>
              </p:nvGrpSpPr>
              <p:grpSpPr>
                <a:xfrm>
                  <a:off x="2267950" y="363963"/>
                  <a:ext cx="183000" cy="183000"/>
                  <a:chOff x="8225400" y="367488"/>
                  <a:chExt cx="183000" cy="183000"/>
                </a:xfrm>
              </p:grpSpPr>
              <p:cxnSp>
                <p:nvCxnSpPr>
                  <p:cNvPr id="963" name="Google Shape;963;p44"/>
                  <p:cNvCxnSpPr/>
                  <p:nvPr/>
                </p:nvCxnSpPr>
                <p:spPr>
                  <a:xfrm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964" name="Google Shape;964;p44"/>
                  <p:cNvCxnSpPr/>
                  <p:nvPr/>
                </p:nvCxnSpPr>
                <p:spPr>
                  <a:xfrm rot="5400000">
                    <a:off x="8225400" y="367488"/>
                    <a:ext cx="183000" cy="183000"/>
                  </a:xfrm>
                  <a:prstGeom prst="straightConnector1">
                    <a:avLst/>
                  </a:prstGeom>
                  <a:noFill/>
                  <a:ln w="2857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cxnSp>
              <p:nvCxnSpPr>
                <p:cNvPr id="965" name="Google Shape;965;p44"/>
                <p:cNvCxnSpPr/>
                <p:nvPr/>
              </p:nvCxnSpPr>
              <p:spPr>
                <a:xfrm>
                  <a:off x="1605849" y="546963"/>
                  <a:ext cx="2085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</p:grpSp>
      <p:sp>
        <p:nvSpPr>
          <p:cNvPr id="972" name="Google Shape;972;p44"/>
          <p:cNvSpPr txBox="1"/>
          <p:nvPr/>
        </p:nvSpPr>
        <p:spPr>
          <a:xfrm>
            <a:off x="2588280" y="4122757"/>
            <a:ext cx="1026751" cy="315903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Insight</a:t>
            </a:r>
            <a:endParaRPr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973" name="Google Shape;973;p44"/>
          <p:cNvGrpSpPr/>
          <p:nvPr/>
        </p:nvGrpSpPr>
        <p:grpSpPr>
          <a:xfrm>
            <a:off x="7319955" y="4129898"/>
            <a:ext cx="1096177" cy="467261"/>
            <a:chOff x="1921813" y="3795717"/>
            <a:chExt cx="1439836" cy="613750"/>
          </a:xfrm>
        </p:grpSpPr>
        <p:sp>
          <p:nvSpPr>
            <p:cNvPr id="974" name="Google Shape;974;p44"/>
            <p:cNvSpPr txBox="1"/>
            <p:nvPr/>
          </p:nvSpPr>
          <p:spPr>
            <a:xfrm>
              <a:off x="1921813" y="3795717"/>
              <a:ext cx="1188600" cy="3657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Karla"/>
                  <a:ea typeface="Karla"/>
                  <a:cs typeface="Karla"/>
                  <a:sym typeface="Karla"/>
                </a:rPr>
                <a:t>Need</a:t>
              </a:r>
              <a:endParaRPr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endParaRPr>
            </a:p>
          </p:txBody>
        </p:sp>
        <p:sp>
          <p:nvSpPr>
            <p:cNvPr id="975" name="Google Shape;975;p44"/>
            <p:cNvSpPr/>
            <p:nvPr/>
          </p:nvSpPr>
          <p:spPr>
            <a:xfrm rot="-2700000">
              <a:off x="2920191" y="3968009"/>
              <a:ext cx="365716" cy="365716"/>
            </a:xfrm>
            <a:prstGeom prst="upArrow">
              <a:avLst>
                <a:gd name="adj1" fmla="val 50000"/>
                <a:gd name="adj2" fmla="val 5000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" name="Google Shape;978;p44"/>
          <p:cNvSpPr/>
          <p:nvPr/>
        </p:nvSpPr>
        <p:spPr>
          <a:xfrm>
            <a:off x="715160" y="10241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9C35B6-1EFF-E50C-5350-F236F0B871BC}"/>
              </a:ext>
            </a:extLst>
          </p:cNvPr>
          <p:cNvSpPr txBox="1"/>
          <p:nvPr/>
        </p:nvSpPr>
        <p:spPr>
          <a:xfrm>
            <a:off x="666601" y="2469558"/>
            <a:ext cx="3078870" cy="138499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>
                <a:latin typeface="Karla"/>
              </a:rPr>
              <a:t>Older adults prefer </a:t>
            </a:r>
            <a:r>
              <a:rPr lang="en-US" b="1">
                <a:latin typeface="Karla"/>
              </a:rPr>
              <a:t>physical shopping experiences</a:t>
            </a:r>
            <a:r>
              <a:rPr lang="en-US">
                <a:latin typeface="Karla"/>
              </a:rPr>
              <a:t>, his </a:t>
            </a:r>
            <a:r>
              <a:rPr lang="en-US" b="1">
                <a:latin typeface="Karla"/>
              </a:rPr>
              <a:t>distrust</a:t>
            </a:r>
            <a:r>
              <a:rPr lang="en-US">
                <a:latin typeface="Karla"/>
              </a:rPr>
              <a:t> in online platforms stems from concerns about </a:t>
            </a:r>
            <a:r>
              <a:rPr lang="en-US" b="1">
                <a:latin typeface="Karla"/>
              </a:rPr>
              <a:t>misleading ads, potential scams</a:t>
            </a:r>
            <a:r>
              <a:rPr lang="en-US">
                <a:latin typeface="Karla"/>
              </a:rPr>
              <a:t>, and </a:t>
            </a:r>
            <a:r>
              <a:rPr lang="en-US" b="1">
                <a:latin typeface="Karla"/>
              </a:rPr>
              <a:t>disruptive browsing experiences.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244F0C-C194-BA82-D094-533EADB6279F}"/>
              </a:ext>
            </a:extLst>
          </p:cNvPr>
          <p:cNvSpPr txBox="1"/>
          <p:nvPr/>
        </p:nvSpPr>
        <p:spPr>
          <a:xfrm>
            <a:off x="5460723" y="2489951"/>
            <a:ext cx="2903034" cy="138499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>
                <a:latin typeface="Karla"/>
              </a:rPr>
              <a:t>He needs </a:t>
            </a:r>
            <a:r>
              <a:rPr lang="en-US" b="1">
                <a:latin typeface="Karla"/>
              </a:rPr>
              <a:t>ad-free, simple, and secure online platforms </a:t>
            </a:r>
            <a:r>
              <a:rPr lang="en-US">
                <a:latin typeface="Karla"/>
              </a:rPr>
              <a:t>that provide clear </a:t>
            </a:r>
            <a:r>
              <a:rPr lang="en-US" b="1">
                <a:latin typeface="Karla"/>
              </a:rPr>
              <a:t>product reliability </a:t>
            </a:r>
            <a:r>
              <a:rPr lang="en-US">
                <a:latin typeface="Karla"/>
              </a:rPr>
              <a:t>of a website, he would be more willing to try online shopping on his own.</a:t>
            </a:r>
          </a:p>
        </p:txBody>
      </p:sp>
      <p:grpSp>
        <p:nvGrpSpPr>
          <p:cNvPr id="20" name="Google Shape;9697;p66">
            <a:extLst>
              <a:ext uri="{FF2B5EF4-FFF2-40B4-BE49-F238E27FC236}">
                <a16:creationId xmlns:a16="http://schemas.microsoft.com/office/drawing/2014/main" id="{9139E1B6-A82E-42F1-E707-B91907D03BD0}"/>
              </a:ext>
            </a:extLst>
          </p:cNvPr>
          <p:cNvGrpSpPr/>
          <p:nvPr/>
        </p:nvGrpSpPr>
        <p:grpSpPr>
          <a:xfrm>
            <a:off x="7418202" y="962489"/>
            <a:ext cx="997931" cy="995710"/>
            <a:chOff x="1745217" y="1515471"/>
            <a:chExt cx="343269" cy="342505"/>
          </a:xfrm>
          <a:solidFill>
            <a:srgbClr val="EFC4B9"/>
          </a:solidFill>
        </p:grpSpPr>
        <p:sp>
          <p:nvSpPr>
            <p:cNvPr id="21" name="Google Shape;9698;p66">
              <a:extLst>
                <a:ext uri="{FF2B5EF4-FFF2-40B4-BE49-F238E27FC236}">
                  <a16:creationId xmlns:a16="http://schemas.microsoft.com/office/drawing/2014/main" id="{E17C8945-0A00-D68B-BF42-EC694F622F49}"/>
                </a:ext>
              </a:extLst>
            </p:cNvPr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699;p66">
              <a:extLst>
                <a:ext uri="{FF2B5EF4-FFF2-40B4-BE49-F238E27FC236}">
                  <a16:creationId xmlns:a16="http://schemas.microsoft.com/office/drawing/2014/main" id="{1238A87A-81F9-FFC4-D48C-4B5014B9A943}"/>
                </a:ext>
              </a:extLst>
            </p:cNvPr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700;p66">
              <a:extLst>
                <a:ext uri="{FF2B5EF4-FFF2-40B4-BE49-F238E27FC236}">
                  <a16:creationId xmlns:a16="http://schemas.microsoft.com/office/drawing/2014/main" id="{C7797719-1490-5E7D-8CAB-D12AEDC0438D}"/>
                </a:ext>
              </a:extLst>
            </p:cNvPr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01;p66">
              <a:extLst>
                <a:ext uri="{FF2B5EF4-FFF2-40B4-BE49-F238E27FC236}">
                  <a16:creationId xmlns:a16="http://schemas.microsoft.com/office/drawing/2014/main" id="{07A89E36-4B02-4696-07D7-BFE21E6BCEAF}"/>
                </a:ext>
              </a:extLst>
            </p:cNvPr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grpFill/>
            <a:ln>
              <a:solidFill>
                <a:srgbClr val="D3E3D6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9069;p65">
            <a:extLst>
              <a:ext uri="{FF2B5EF4-FFF2-40B4-BE49-F238E27FC236}">
                <a16:creationId xmlns:a16="http://schemas.microsoft.com/office/drawing/2014/main" id="{4E2D892E-71DA-6CF6-356C-3136FD6A5226}"/>
              </a:ext>
            </a:extLst>
          </p:cNvPr>
          <p:cNvGrpSpPr/>
          <p:nvPr/>
        </p:nvGrpSpPr>
        <p:grpSpPr>
          <a:xfrm>
            <a:off x="428353" y="1570230"/>
            <a:ext cx="817165" cy="781220"/>
            <a:chOff x="7441465" y="2302860"/>
            <a:chExt cx="342192" cy="327140"/>
          </a:xfrm>
          <a:solidFill>
            <a:srgbClr val="D3E3D6"/>
          </a:solidFill>
        </p:grpSpPr>
        <p:sp>
          <p:nvSpPr>
            <p:cNvPr id="26" name="Google Shape;9070;p65">
              <a:extLst>
                <a:ext uri="{FF2B5EF4-FFF2-40B4-BE49-F238E27FC236}">
                  <a16:creationId xmlns:a16="http://schemas.microsoft.com/office/drawing/2014/main" id="{9E952762-F41D-5AD0-E9FB-6BF560CA3979}"/>
                </a:ext>
              </a:extLst>
            </p:cNvPr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071;p65">
              <a:extLst>
                <a:ext uri="{FF2B5EF4-FFF2-40B4-BE49-F238E27FC236}">
                  <a16:creationId xmlns:a16="http://schemas.microsoft.com/office/drawing/2014/main" id="{D754B2C2-F36C-8F61-BA68-21290050E158}"/>
                </a:ext>
              </a:extLst>
            </p:cNvPr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A8C0039-1DB2-029D-1C3A-AB6921650C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94" t="16840" r="43820" b="62171"/>
          <a:stretch/>
        </p:blipFill>
        <p:spPr>
          <a:xfrm>
            <a:off x="3747793" y="413058"/>
            <a:ext cx="1648413" cy="1648413"/>
          </a:xfrm>
          <a:prstGeom prst="ellipse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16386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" name="Google Shape;515;p32"/>
          <p:cNvGrpSpPr/>
          <p:nvPr/>
        </p:nvGrpSpPr>
        <p:grpSpPr>
          <a:xfrm>
            <a:off x="5431602" y="1270036"/>
            <a:ext cx="3657590" cy="348347"/>
            <a:chOff x="4572050" y="100025"/>
            <a:chExt cx="3657590" cy="348347"/>
          </a:xfrm>
        </p:grpSpPr>
        <p:sp>
          <p:nvSpPr>
            <p:cNvPr id="516" name="Google Shape;516;p32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42" y="610"/>
                    <a:pt x="4805" y="0"/>
                    <a:pt x="7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4572050" y="100025"/>
              <a:ext cx="3657590" cy="348347"/>
            </a:xfrm>
            <a:custGeom>
              <a:avLst/>
              <a:gdLst/>
              <a:ahLst/>
              <a:cxnLst/>
              <a:rect l="l" t="t" r="r" b="b"/>
              <a:pathLst>
                <a:path w="46122" h="4488" extrusionOk="0">
                  <a:moveTo>
                    <a:pt x="7122" y="0"/>
                  </a:moveTo>
                  <a:lnTo>
                    <a:pt x="43975" y="0"/>
                  </a:lnTo>
                  <a:cubicBezTo>
                    <a:pt x="44512" y="0"/>
                    <a:pt x="45024" y="244"/>
                    <a:pt x="45365" y="659"/>
                  </a:cubicBezTo>
                  <a:cubicBezTo>
                    <a:pt x="46121" y="1585"/>
                    <a:pt x="46121" y="2902"/>
                    <a:pt x="45365" y="3829"/>
                  </a:cubicBezTo>
                  <a:cubicBezTo>
                    <a:pt x="45024" y="4244"/>
                    <a:pt x="44512" y="4488"/>
                    <a:pt x="43975" y="4488"/>
                  </a:cubicBezTo>
                  <a:lnTo>
                    <a:pt x="7122" y="4488"/>
                  </a:lnTo>
                  <a:cubicBezTo>
                    <a:pt x="4805" y="4488"/>
                    <a:pt x="3342" y="3878"/>
                    <a:pt x="2025" y="3317"/>
                  </a:cubicBezTo>
                  <a:cubicBezTo>
                    <a:pt x="1610" y="3146"/>
                    <a:pt x="1220" y="3000"/>
                    <a:pt x="830" y="2854"/>
                  </a:cubicBezTo>
                  <a:cubicBezTo>
                    <a:pt x="659" y="2805"/>
                    <a:pt x="488" y="2732"/>
                    <a:pt x="342" y="2634"/>
                  </a:cubicBezTo>
                  <a:cubicBezTo>
                    <a:pt x="1" y="2488"/>
                    <a:pt x="1" y="2000"/>
                    <a:pt x="342" y="1829"/>
                  </a:cubicBezTo>
                  <a:cubicBezTo>
                    <a:pt x="488" y="1756"/>
                    <a:pt x="659" y="1659"/>
                    <a:pt x="830" y="1610"/>
                  </a:cubicBezTo>
                  <a:cubicBezTo>
                    <a:pt x="1220" y="1488"/>
                    <a:pt x="1610" y="1317"/>
                    <a:pt x="2025" y="1146"/>
                  </a:cubicBezTo>
                  <a:cubicBezTo>
                    <a:pt x="3318" y="610"/>
                    <a:pt x="4805" y="0"/>
                    <a:pt x="7122" y="0"/>
                  </a:cubicBezTo>
                  <a:close/>
                  <a:moveTo>
                    <a:pt x="28317" y="2780"/>
                  </a:moveTo>
                  <a:lnTo>
                    <a:pt x="8464" y="2780"/>
                  </a:lnTo>
                  <a:cubicBezTo>
                    <a:pt x="8269" y="2780"/>
                    <a:pt x="8269" y="3073"/>
                    <a:pt x="8464" y="3073"/>
                  </a:cubicBezTo>
                  <a:lnTo>
                    <a:pt x="28317" y="3073"/>
                  </a:lnTo>
                  <a:cubicBezTo>
                    <a:pt x="28512" y="3073"/>
                    <a:pt x="28512" y="2780"/>
                    <a:pt x="28317" y="2780"/>
                  </a:cubicBezTo>
                  <a:close/>
                  <a:moveTo>
                    <a:pt x="6293" y="2780"/>
                  </a:moveTo>
                  <a:lnTo>
                    <a:pt x="6805" y="2780"/>
                  </a:lnTo>
                  <a:cubicBezTo>
                    <a:pt x="7000" y="2780"/>
                    <a:pt x="7000" y="3073"/>
                    <a:pt x="6805" y="3073"/>
                  </a:cubicBezTo>
                  <a:lnTo>
                    <a:pt x="6244" y="3073"/>
                  </a:lnTo>
                  <a:cubicBezTo>
                    <a:pt x="6171" y="3415"/>
                    <a:pt x="6098" y="3732"/>
                    <a:pt x="5952" y="4049"/>
                  </a:cubicBezTo>
                  <a:cubicBezTo>
                    <a:pt x="6342" y="4073"/>
                    <a:pt x="6732" y="4097"/>
                    <a:pt x="7122" y="4097"/>
                  </a:cubicBezTo>
                  <a:lnTo>
                    <a:pt x="38000" y="4097"/>
                  </a:lnTo>
                  <a:lnTo>
                    <a:pt x="38000" y="3073"/>
                  </a:lnTo>
                  <a:lnTo>
                    <a:pt x="29951" y="3073"/>
                  </a:lnTo>
                  <a:cubicBezTo>
                    <a:pt x="29756" y="3073"/>
                    <a:pt x="29756" y="2780"/>
                    <a:pt x="29951" y="2780"/>
                  </a:cubicBezTo>
                  <a:lnTo>
                    <a:pt x="38000" y="2780"/>
                  </a:lnTo>
                  <a:lnTo>
                    <a:pt x="38000" y="1561"/>
                  </a:lnTo>
                  <a:lnTo>
                    <a:pt x="37390" y="1561"/>
                  </a:lnTo>
                  <a:cubicBezTo>
                    <a:pt x="37317" y="1561"/>
                    <a:pt x="37244" y="1488"/>
                    <a:pt x="37244" y="1415"/>
                  </a:cubicBezTo>
                  <a:cubicBezTo>
                    <a:pt x="37244" y="1317"/>
                    <a:pt x="37317" y="1268"/>
                    <a:pt x="37390" y="1268"/>
                  </a:cubicBezTo>
                  <a:lnTo>
                    <a:pt x="38000" y="1268"/>
                  </a:lnTo>
                  <a:lnTo>
                    <a:pt x="38000" y="366"/>
                  </a:lnTo>
                  <a:lnTo>
                    <a:pt x="7122" y="366"/>
                  </a:lnTo>
                  <a:cubicBezTo>
                    <a:pt x="6732" y="366"/>
                    <a:pt x="6366" y="390"/>
                    <a:pt x="5976" y="415"/>
                  </a:cubicBezTo>
                  <a:cubicBezTo>
                    <a:pt x="6074" y="707"/>
                    <a:pt x="6171" y="976"/>
                    <a:pt x="6220" y="1268"/>
                  </a:cubicBezTo>
                  <a:lnTo>
                    <a:pt x="14244" y="1268"/>
                  </a:lnTo>
                  <a:cubicBezTo>
                    <a:pt x="14342" y="1268"/>
                    <a:pt x="14390" y="1317"/>
                    <a:pt x="14390" y="1415"/>
                  </a:cubicBezTo>
                  <a:cubicBezTo>
                    <a:pt x="14390" y="1488"/>
                    <a:pt x="14342" y="1561"/>
                    <a:pt x="14244" y="1561"/>
                  </a:cubicBezTo>
                  <a:lnTo>
                    <a:pt x="6269" y="1561"/>
                  </a:lnTo>
                  <a:cubicBezTo>
                    <a:pt x="6317" y="1951"/>
                    <a:pt x="6317" y="2366"/>
                    <a:pt x="6269" y="2780"/>
                  </a:cubicBezTo>
                  <a:close/>
                  <a:moveTo>
                    <a:pt x="38292" y="2927"/>
                  </a:moveTo>
                  <a:lnTo>
                    <a:pt x="38292" y="2927"/>
                  </a:lnTo>
                  <a:lnTo>
                    <a:pt x="38292" y="4097"/>
                  </a:lnTo>
                  <a:lnTo>
                    <a:pt x="40268" y="4097"/>
                  </a:lnTo>
                  <a:lnTo>
                    <a:pt x="40268" y="390"/>
                  </a:lnTo>
                  <a:lnTo>
                    <a:pt x="38317" y="390"/>
                  </a:lnTo>
                  <a:lnTo>
                    <a:pt x="38317" y="2927"/>
                  </a:lnTo>
                  <a:close/>
                  <a:moveTo>
                    <a:pt x="28951" y="3073"/>
                  </a:moveTo>
                  <a:lnTo>
                    <a:pt x="29244" y="3073"/>
                  </a:lnTo>
                  <a:cubicBezTo>
                    <a:pt x="29439" y="3073"/>
                    <a:pt x="29439" y="2780"/>
                    <a:pt x="29244" y="2780"/>
                  </a:cubicBezTo>
                  <a:lnTo>
                    <a:pt x="28951" y="2780"/>
                  </a:lnTo>
                  <a:cubicBezTo>
                    <a:pt x="28732" y="2780"/>
                    <a:pt x="28732" y="3073"/>
                    <a:pt x="28951" y="3073"/>
                  </a:cubicBezTo>
                  <a:close/>
                  <a:moveTo>
                    <a:pt x="15878" y="1561"/>
                  </a:moveTo>
                  <a:lnTo>
                    <a:pt x="35731" y="1561"/>
                  </a:lnTo>
                  <a:cubicBezTo>
                    <a:pt x="35829" y="1561"/>
                    <a:pt x="35878" y="1512"/>
                    <a:pt x="35878" y="1415"/>
                  </a:cubicBezTo>
                  <a:cubicBezTo>
                    <a:pt x="35878" y="1341"/>
                    <a:pt x="35829" y="1268"/>
                    <a:pt x="35731" y="1268"/>
                  </a:cubicBezTo>
                  <a:lnTo>
                    <a:pt x="15878" y="1268"/>
                  </a:lnTo>
                  <a:cubicBezTo>
                    <a:pt x="15805" y="1268"/>
                    <a:pt x="15732" y="1341"/>
                    <a:pt x="15732" y="1415"/>
                  </a:cubicBezTo>
                  <a:cubicBezTo>
                    <a:pt x="15732" y="1512"/>
                    <a:pt x="15805" y="1585"/>
                    <a:pt x="15878" y="1561"/>
                  </a:cubicBezTo>
                  <a:close/>
                  <a:moveTo>
                    <a:pt x="15244" y="1268"/>
                  </a:moveTo>
                  <a:lnTo>
                    <a:pt x="14951" y="1268"/>
                  </a:lnTo>
                  <a:cubicBezTo>
                    <a:pt x="14854" y="1268"/>
                    <a:pt x="14781" y="1341"/>
                    <a:pt x="14805" y="1415"/>
                  </a:cubicBezTo>
                  <a:cubicBezTo>
                    <a:pt x="14781" y="1512"/>
                    <a:pt x="14854" y="1561"/>
                    <a:pt x="14951" y="1561"/>
                  </a:cubicBezTo>
                  <a:lnTo>
                    <a:pt x="15244" y="1561"/>
                  </a:lnTo>
                  <a:cubicBezTo>
                    <a:pt x="15342" y="1561"/>
                    <a:pt x="15390" y="1512"/>
                    <a:pt x="15390" y="1415"/>
                  </a:cubicBezTo>
                  <a:cubicBezTo>
                    <a:pt x="15390" y="1341"/>
                    <a:pt x="15342" y="1268"/>
                    <a:pt x="15244" y="1268"/>
                  </a:cubicBezTo>
                  <a:close/>
                  <a:moveTo>
                    <a:pt x="5561" y="3976"/>
                  </a:moveTo>
                  <a:cubicBezTo>
                    <a:pt x="6025" y="2854"/>
                    <a:pt x="6025" y="1610"/>
                    <a:pt x="5561" y="488"/>
                  </a:cubicBezTo>
                  <a:cubicBezTo>
                    <a:pt x="4391" y="683"/>
                    <a:pt x="3244" y="1024"/>
                    <a:pt x="2171" y="1512"/>
                  </a:cubicBezTo>
                  <a:lnTo>
                    <a:pt x="1903" y="1634"/>
                  </a:lnTo>
                  <a:cubicBezTo>
                    <a:pt x="2147" y="2000"/>
                    <a:pt x="2147" y="2463"/>
                    <a:pt x="1903" y="2854"/>
                  </a:cubicBezTo>
                  <a:lnTo>
                    <a:pt x="2171" y="2951"/>
                  </a:lnTo>
                  <a:cubicBezTo>
                    <a:pt x="3244" y="3463"/>
                    <a:pt x="4366" y="3805"/>
                    <a:pt x="5537" y="4000"/>
                  </a:cubicBezTo>
                  <a:close/>
                  <a:moveTo>
                    <a:pt x="1513" y="2683"/>
                  </a:moveTo>
                  <a:cubicBezTo>
                    <a:pt x="1732" y="2415"/>
                    <a:pt x="1732" y="2049"/>
                    <a:pt x="1537" y="1756"/>
                  </a:cubicBezTo>
                  <a:cubicBezTo>
                    <a:pt x="1342" y="1854"/>
                    <a:pt x="1147" y="1902"/>
                    <a:pt x="976" y="1976"/>
                  </a:cubicBezTo>
                  <a:cubicBezTo>
                    <a:pt x="830" y="2024"/>
                    <a:pt x="683" y="2073"/>
                    <a:pt x="561" y="2146"/>
                  </a:cubicBezTo>
                  <a:cubicBezTo>
                    <a:pt x="513" y="2195"/>
                    <a:pt x="488" y="2219"/>
                    <a:pt x="488" y="2219"/>
                  </a:cubicBezTo>
                  <a:cubicBezTo>
                    <a:pt x="488" y="2219"/>
                    <a:pt x="513" y="2244"/>
                    <a:pt x="561" y="2293"/>
                  </a:cubicBezTo>
                  <a:cubicBezTo>
                    <a:pt x="683" y="2366"/>
                    <a:pt x="830" y="2415"/>
                    <a:pt x="976" y="2463"/>
                  </a:cubicBezTo>
                  <a:cubicBezTo>
                    <a:pt x="1147" y="2537"/>
                    <a:pt x="1342" y="2585"/>
                    <a:pt x="1513" y="2658"/>
                  </a:cubicBezTo>
                  <a:close/>
                  <a:moveTo>
                    <a:pt x="40561" y="4097"/>
                  </a:moveTo>
                  <a:lnTo>
                    <a:pt x="43975" y="4097"/>
                  </a:lnTo>
                  <a:cubicBezTo>
                    <a:pt x="44414" y="4097"/>
                    <a:pt x="44804" y="3902"/>
                    <a:pt x="45073" y="3561"/>
                  </a:cubicBezTo>
                  <a:cubicBezTo>
                    <a:pt x="45707" y="2805"/>
                    <a:pt x="45707" y="1707"/>
                    <a:pt x="45073" y="927"/>
                  </a:cubicBezTo>
                  <a:cubicBezTo>
                    <a:pt x="44804" y="610"/>
                    <a:pt x="44414" y="415"/>
                    <a:pt x="43975" y="390"/>
                  </a:cubicBezTo>
                  <a:lnTo>
                    <a:pt x="40561" y="3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4720981" y="137824"/>
              <a:ext cx="328867" cy="270807"/>
            </a:xfrm>
            <a:custGeom>
              <a:avLst/>
              <a:gdLst/>
              <a:ahLst/>
              <a:cxnLst/>
              <a:rect l="l" t="t" r="r" b="b"/>
              <a:pathLst>
                <a:path w="4147" h="3489" extrusionOk="0">
                  <a:moveTo>
                    <a:pt x="293" y="2464"/>
                  </a:moveTo>
                  <a:cubicBezTo>
                    <a:pt x="1366" y="2976"/>
                    <a:pt x="2488" y="3318"/>
                    <a:pt x="3659" y="3489"/>
                  </a:cubicBezTo>
                  <a:cubicBezTo>
                    <a:pt x="4147" y="2391"/>
                    <a:pt x="4147" y="1123"/>
                    <a:pt x="3659" y="1"/>
                  </a:cubicBezTo>
                  <a:cubicBezTo>
                    <a:pt x="2488" y="196"/>
                    <a:pt x="1342" y="537"/>
                    <a:pt x="269" y="1025"/>
                  </a:cubicBezTo>
                  <a:lnTo>
                    <a:pt x="1" y="1147"/>
                  </a:lnTo>
                  <a:cubicBezTo>
                    <a:pt x="244" y="1513"/>
                    <a:pt x="244" y="2001"/>
                    <a:pt x="1" y="23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4722884" y="287391"/>
              <a:ext cx="307614" cy="121239"/>
            </a:xfrm>
            <a:custGeom>
              <a:avLst/>
              <a:gdLst/>
              <a:ahLst/>
              <a:cxnLst/>
              <a:rect l="l" t="t" r="r" b="b"/>
              <a:pathLst>
                <a:path w="3879" h="1562" extrusionOk="0">
                  <a:moveTo>
                    <a:pt x="269" y="537"/>
                  </a:moveTo>
                  <a:cubicBezTo>
                    <a:pt x="1342" y="1049"/>
                    <a:pt x="2464" y="1391"/>
                    <a:pt x="3635" y="1562"/>
                  </a:cubicBezTo>
                  <a:cubicBezTo>
                    <a:pt x="3733" y="1318"/>
                    <a:pt x="3830" y="1074"/>
                    <a:pt x="3879" y="805"/>
                  </a:cubicBezTo>
                  <a:cubicBezTo>
                    <a:pt x="2855" y="708"/>
                    <a:pt x="1830" y="488"/>
                    <a:pt x="830" y="171"/>
                  </a:cubicBezTo>
                  <a:cubicBezTo>
                    <a:pt x="611" y="98"/>
                    <a:pt x="367" y="49"/>
                    <a:pt x="172" y="1"/>
                  </a:cubicBezTo>
                  <a:cubicBezTo>
                    <a:pt x="123" y="147"/>
                    <a:pt x="74" y="293"/>
                    <a:pt x="1" y="415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4610750" y="238182"/>
              <a:ext cx="98732" cy="70089"/>
            </a:xfrm>
            <a:custGeom>
              <a:avLst/>
              <a:gdLst/>
              <a:ahLst/>
              <a:cxnLst/>
              <a:rect l="l" t="t" r="r" b="b"/>
              <a:pathLst>
                <a:path w="1245" h="903" extrusionOk="0">
                  <a:moveTo>
                    <a:pt x="1025" y="903"/>
                  </a:moveTo>
                  <a:cubicBezTo>
                    <a:pt x="1244" y="635"/>
                    <a:pt x="1244" y="269"/>
                    <a:pt x="1049" y="0"/>
                  </a:cubicBezTo>
                  <a:cubicBezTo>
                    <a:pt x="854" y="74"/>
                    <a:pt x="659" y="147"/>
                    <a:pt x="488" y="196"/>
                  </a:cubicBezTo>
                  <a:cubicBezTo>
                    <a:pt x="342" y="244"/>
                    <a:pt x="195" y="293"/>
                    <a:pt x="73" y="391"/>
                  </a:cubicBezTo>
                  <a:cubicBezTo>
                    <a:pt x="25" y="415"/>
                    <a:pt x="0" y="439"/>
                    <a:pt x="0" y="439"/>
                  </a:cubicBezTo>
                  <a:cubicBezTo>
                    <a:pt x="0" y="464"/>
                    <a:pt x="25" y="488"/>
                    <a:pt x="73" y="513"/>
                  </a:cubicBezTo>
                  <a:cubicBezTo>
                    <a:pt x="195" y="586"/>
                    <a:pt x="342" y="659"/>
                    <a:pt x="488" y="683"/>
                  </a:cubicBezTo>
                  <a:cubicBezTo>
                    <a:pt x="659" y="757"/>
                    <a:pt x="854" y="830"/>
                    <a:pt x="1025" y="90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4610750" y="272256"/>
              <a:ext cx="92943" cy="36015"/>
            </a:xfrm>
            <a:custGeom>
              <a:avLst/>
              <a:gdLst/>
              <a:ahLst/>
              <a:cxnLst/>
              <a:rect l="l" t="t" r="r" b="b"/>
              <a:pathLst>
                <a:path w="1172" h="464" extrusionOk="0">
                  <a:moveTo>
                    <a:pt x="1025" y="464"/>
                  </a:moveTo>
                  <a:cubicBezTo>
                    <a:pt x="1098" y="366"/>
                    <a:pt x="1147" y="244"/>
                    <a:pt x="1171" y="147"/>
                  </a:cubicBezTo>
                  <a:cubicBezTo>
                    <a:pt x="756" y="74"/>
                    <a:pt x="366" y="25"/>
                    <a:pt x="25" y="0"/>
                  </a:cubicBezTo>
                  <a:lnTo>
                    <a:pt x="0" y="25"/>
                  </a:lnTo>
                  <a:cubicBezTo>
                    <a:pt x="0" y="25"/>
                    <a:pt x="25" y="49"/>
                    <a:pt x="73" y="98"/>
                  </a:cubicBezTo>
                  <a:cubicBezTo>
                    <a:pt x="195" y="171"/>
                    <a:pt x="342" y="220"/>
                    <a:pt x="488" y="269"/>
                  </a:cubicBezTo>
                  <a:cubicBezTo>
                    <a:pt x="659" y="318"/>
                    <a:pt x="854" y="391"/>
                    <a:pt x="1025" y="4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5043980" y="130295"/>
              <a:ext cx="2541566" cy="289669"/>
            </a:xfrm>
            <a:custGeom>
              <a:avLst/>
              <a:gdLst/>
              <a:ahLst/>
              <a:cxnLst/>
              <a:rect l="l" t="t" r="r" b="b"/>
              <a:pathLst>
                <a:path w="32049" h="3732" extrusionOk="0">
                  <a:moveTo>
                    <a:pt x="25" y="49"/>
                  </a:moveTo>
                  <a:cubicBezTo>
                    <a:pt x="123" y="317"/>
                    <a:pt x="220" y="610"/>
                    <a:pt x="269" y="878"/>
                  </a:cubicBezTo>
                  <a:lnTo>
                    <a:pt x="8293" y="878"/>
                  </a:lnTo>
                  <a:cubicBezTo>
                    <a:pt x="8391" y="878"/>
                    <a:pt x="8439" y="951"/>
                    <a:pt x="8439" y="1025"/>
                  </a:cubicBezTo>
                  <a:cubicBezTo>
                    <a:pt x="8439" y="1122"/>
                    <a:pt x="8391" y="1195"/>
                    <a:pt x="8293" y="1195"/>
                  </a:cubicBezTo>
                  <a:lnTo>
                    <a:pt x="318" y="1195"/>
                  </a:lnTo>
                  <a:cubicBezTo>
                    <a:pt x="366" y="1586"/>
                    <a:pt x="366" y="2000"/>
                    <a:pt x="318" y="2415"/>
                  </a:cubicBezTo>
                  <a:lnTo>
                    <a:pt x="830" y="2415"/>
                  </a:lnTo>
                  <a:cubicBezTo>
                    <a:pt x="1025" y="2415"/>
                    <a:pt x="1025" y="2708"/>
                    <a:pt x="830" y="2708"/>
                  </a:cubicBezTo>
                  <a:lnTo>
                    <a:pt x="293" y="2708"/>
                  </a:lnTo>
                  <a:cubicBezTo>
                    <a:pt x="220" y="3025"/>
                    <a:pt x="147" y="3366"/>
                    <a:pt x="1" y="3659"/>
                  </a:cubicBezTo>
                  <a:cubicBezTo>
                    <a:pt x="391" y="3707"/>
                    <a:pt x="781" y="3732"/>
                    <a:pt x="1171" y="3732"/>
                  </a:cubicBezTo>
                  <a:lnTo>
                    <a:pt x="32049" y="3732"/>
                  </a:lnTo>
                  <a:lnTo>
                    <a:pt x="32049" y="2708"/>
                  </a:lnTo>
                  <a:lnTo>
                    <a:pt x="24000" y="2708"/>
                  </a:lnTo>
                  <a:cubicBezTo>
                    <a:pt x="23805" y="2708"/>
                    <a:pt x="23805" y="2415"/>
                    <a:pt x="24000" y="2415"/>
                  </a:cubicBezTo>
                  <a:lnTo>
                    <a:pt x="32049" y="2415"/>
                  </a:lnTo>
                  <a:lnTo>
                    <a:pt x="32049" y="1195"/>
                  </a:lnTo>
                  <a:lnTo>
                    <a:pt x="31439" y="1195"/>
                  </a:lnTo>
                  <a:cubicBezTo>
                    <a:pt x="31366" y="1195"/>
                    <a:pt x="31293" y="1122"/>
                    <a:pt x="31293" y="1025"/>
                  </a:cubicBezTo>
                  <a:cubicBezTo>
                    <a:pt x="31293" y="951"/>
                    <a:pt x="31366" y="878"/>
                    <a:pt x="31439" y="878"/>
                  </a:cubicBezTo>
                  <a:lnTo>
                    <a:pt x="32049" y="878"/>
                  </a:lnTo>
                  <a:lnTo>
                    <a:pt x="32049" y="0"/>
                  </a:lnTo>
                  <a:lnTo>
                    <a:pt x="1171" y="0"/>
                  </a:lnTo>
                  <a:cubicBezTo>
                    <a:pt x="781" y="0"/>
                    <a:pt x="415" y="25"/>
                    <a:pt x="25" y="49"/>
                  </a:cubicBezTo>
                  <a:close/>
                  <a:moveTo>
                    <a:pt x="2513" y="2390"/>
                  </a:moveTo>
                  <a:lnTo>
                    <a:pt x="22366" y="2390"/>
                  </a:lnTo>
                  <a:cubicBezTo>
                    <a:pt x="22561" y="2390"/>
                    <a:pt x="22561" y="2683"/>
                    <a:pt x="22366" y="2683"/>
                  </a:cubicBezTo>
                  <a:lnTo>
                    <a:pt x="2513" y="2683"/>
                  </a:lnTo>
                  <a:cubicBezTo>
                    <a:pt x="2318" y="2683"/>
                    <a:pt x="2318" y="2390"/>
                    <a:pt x="2513" y="2390"/>
                  </a:cubicBezTo>
                  <a:close/>
                  <a:moveTo>
                    <a:pt x="23000" y="2683"/>
                  </a:moveTo>
                  <a:cubicBezTo>
                    <a:pt x="22805" y="2683"/>
                    <a:pt x="22805" y="2390"/>
                    <a:pt x="23000" y="2390"/>
                  </a:cubicBezTo>
                  <a:lnTo>
                    <a:pt x="23317" y="2390"/>
                  </a:lnTo>
                  <a:cubicBezTo>
                    <a:pt x="23512" y="2390"/>
                    <a:pt x="23512" y="2683"/>
                    <a:pt x="23317" y="2683"/>
                  </a:cubicBezTo>
                  <a:close/>
                  <a:moveTo>
                    <a:pt x="9000" y="1195"/>
                  </a:moveTo>
                  <a:cubicBezTo>
                    <a:pt x="8903" y="1195"/>
                    <a:pt x="8830" y="1122"/>
                    <a:pt x="8830" y="1049"/>
                  </a:cubicBezTo>
                  <a:cubicBezTo>
                    <a:pt x="8830" y="951"/>
                    <a:pt x="8903" y="878"/>
                    <a:pt x="9000" y="903"/>
                  </a:cubicBezTo>
                  <a:lnTo>
                    <a:pt x="9293" y="903"/>
                  </a:lnTo>
                  <a:cubicBezTo>
                    <a:pt x="9391" y="878"/>
                    <a:pt x="9439" y="951"/>
                    <a:pt x="9439" y="1049"/>
                  </a:cubicBezTo>
                  <a:cubicBezTo>
                    <a:pt x="9439" y="1122"/>
                    <a:pt x="9391" y="1195"/>
                    <a:pt x="9293" y="1195"/>
                  </a:cubicBezTo>
                  <a:close/>
                  <a:moveTo>
                    <a:pt x="9927" y="1195"/>
                  </a:moveTo>
                  <a:cubicBezTo>
                    <a:pt x="9854" y="1195"/>
                    <a:pt x="9781" y="1122"/>
                    <a:pt x="9781" y="1049"/>
                  </a:cubicBezTo>
                  <a:cubicBezTo>
                    <a:pt x="9781" y="951"/>
                    <a:pt x="9854" y="878"/>
                    <a:pt x="9927" y="903"/>
                  </a:cubicBezTo>
                  <a:lnTo>
                    <a:pt x="29780" y="903"/>
                  </a:lnTo>
                  <a:cubicBezTo>
                    <a:pt x="29878" y="878"/>
                    <a:pt x="29927" y="951"/>
                    <a:pt x="29927" y="1049"/>
                  </a:cubicBezTo>
                  <a:cubicBezTo>
                    <a:pt x="29927" y="1122"/>
                    <a:pt x="29878" y="1195"/>
                    <a:pt x="29780" y="11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5043980" y="353676"/>
              <a:ext cx="2541566" cy="64423"/>
            </a:xfrm>
            <a:custGeom>
              <a:avLst/>
              <a:gdLst/>
              <a:ahLst/>
              <a:cxnLst/>
              <a:rect l="l" t="t" r="r" b="b"/>
              <a:pathLst>
                <a:path w="32049" h="830" extrusionOk="0">
                  <a:moveTo>
                    <a:pt x="245" y="0"/>
                  </a:moveTo>
                  <a:cubicBezTo>
                    <a:pt x="196" y="244"/>
                    <a:pt x="123" y="512"/>
                    <a:pt x="1" y="756"/>
                  </a:cubicBezTo>
                  <a:cubicBezTo>
                    <a:pt x="391" y="805"/>
                    <a:pt x="781" y="829"/>
                    <a:pt x="1171" y="829"/>
                  </a:cubicBezTo>
                  <a:lnTo>
                    <a:pt x="32049" y="829"/>
                  </a:lnTo>
                  <a:lnTo>
                    <a:pt x="32049" y="98"/>
                  </a:lnTo>
                  <a:lnTo>
                    <a:pt x="4366" y="98"/>
                  </a:lnTo>
                  <a:cubicBezTo>
                    <a:pt x="2488" y="98"/>
                    <a:pt x="1220" y="73"/>
                    <a:pt x="245" y="0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7610613" y="130295"/>
              <a:ext cx="152895" cy="287806"/>
            </a:xfrm>
            <a:custGeom>
              <a:avLst/>
              <a:gdLst/>
              <a:ahLst/>
              <a:cxnLst/>
              <a:rect l="l" t="t" r="r" b="b"/>
              <a:pathLst>
                <a:path w="1928" h="3708" extrusionOk="0">
                  <a:moveTo>
                    <a:pt x="1" y="1025"/>
                  </a:moveTo>
                  <a:lnTo>
                    <a:pt x="1" y="2537"/>
                  </a:lnTo>
                  <a:lnTo>
                    <a:pt x="1" y="2537"/>
                  </a:lnTo>
                  <a:lnTo>
                    <a:pt x="1" y="2537"/>
                  </a:lnTo>
                  <a:lnTo>
                    <a:pt x="1" y="3707"/>
                  </a:lnTo>
                  <a:lnTo>
                    <a:pt x="1928" y="3707"/>
                  </a:lnTo>
                  <a:lnTo>
                    <a:pt x="1928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7610613" y="361205"/>
              <a:ext cx="154798" cy="56894"/>
            </a:xfrm>
            <a:custGeom>
              <a:avLst/>
              <a:gdLst/>
              <a:ahLst/>
              <a:cxnLst/>
              <a:rect l="l" t="t" r="r" b="b"/>
              <a:pathLst>
                <a:path w="1952" h="733" extrusionOk="0">
                  <a:moveTo>
                    <a:pt x="1" y="1"/>
                  </a:moveTo>
                  <a:lnTo>
                    <a:pt x="1" y="732"/>
                  </a:lnTo>
                  <a:lnTo>
                    <a:pt x="1952" y="732"/>
                  </a:lnTo>
                  <a:lnTo>
                    <a:pt x="1952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7788568" y="130295"/>
              <a:ext cx="408170" cy="287806"/>
            </a:xfrm>
            <a:custGeom>
              <a:avLst/>
              <a:gdLst/>
              <a:ahLst/>
              <a:cxnLst/>
              <a:rect l="l" t="t" r="r" b="b"/>
              <a:pathLst>
                <a:path w="5147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415" y="3707"/>
                  </a:lnTo>
                  <a:cubicBezTo>
                    <a:pt x="3854" y="3707"/>
                    <a:pt x="4244" y="3512"/>
                    <a:pt x="4513" y="3171"/>
                  </a:cubicBezTo>
                  <a:cubicBezTo>
                    <a:pt x="5147" y="2415"/>
                    <a:pt x="5147" y="1317"/>
                    <a:pt x="4513" y="537"/>
                  </a:cubicBezTo>
                  <a:cubicBezTo>
                    <a:pt x="4244" y="220"/>
                    <a:pt x="3854" y="25"/>
                    <a:pt x="3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7788568" y="224910"/>
              <a:ext cx="396592" cy="193190"/>
            </a:xfrm>
            <a:custGeom>
              <a:avLst/>
              <a:gdLst/>
              <a:ahLst/>
              <a:cxnLst/>
              <a:rect l="l" t="t" r="r" b="b"/>
              <a:pathLst>
                <a:path w="5001" h="2489" extrusionOk="0">
                  <a:moveTo>
                    <a:pt x="1" y="1757"/>
                  </a:moveTo>
                  <a:lnTo>
                    <a:pt x="1" y="2488"/>
                  </a:lnTo>
                  <a:lnTo>
                    <a:pt x="3415" y="2488"/>
                  </a:lnTo>
                  <a:cubicBezTo>
                    <a:pt x="3854" y="2488"/>
                    <a:pt x="4244" y="2293"/>
                    <a:pt x="4513" y="1952"/>
                  </a:cubicBezTo>
                  <a:cubicBezTo>
                    <a:pt x="4830" y="1586"/>
                    <a:pt x="5001" y="1123"/>
                    <a:pt x="4976" y="635"/>
                  </a:cubicBezTo>
                  <a:cubicBezTo>
                    <a:pt x="4976" y="415"/>
                    <a:pt x="4952" y="220"/>
                    <a:pt x="4879" y="1"/>
                  </a:cubicBezTo>
                  <a:cubicBezTo>
                    <a:pt x="4805" y="1464"/>
                    <a:pt x="2171" y="1708"/>
                    <a:pt x="1" y="175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32"/>
          <p:cNvGrpSpPr/>
          <p:nvPr/>
        </p:nvGrpSpPr>
        <p:grpSpPr>
          <a:xfrm rot="-5400000">
            <a:off x="8108127" y="1428086"/>
            <a:ext cx="603495" cy="1371596"/>
            <a:chOff x="3724575" y="3497700"/>
            <a:chExt cx="603495" cy="1371596"/>
          </a:xfrm>
        </p:grpSpPr>
        <p:sp>
          <p:nvSpPr>
            <p:cNvPr id="529" name="Google Shape;529;p32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5488" y="16414"/>
                  </a:moveTo>
                  <a:lnTo>
                    <a:pt x="1732" y="16414"/>
                  </a:lnTo>
                  <a:cubicBezTo>
                    <a:pt x="781" y="16414"/>
                    <a:pt x="1" y="15634"/>
                    <a:pt x="1" y="14683"/>
                  </a:cubicBezTo>
                  <a:lnTo>
                    <a:pt x="1" y="5537"/>
                  </a:lnTo>
                  <a:cubicBezTo>
                    <a:pt x="1" y="5073"/>
                    <a:pt x="196" y="4634"/>
                    <a:pt x="513" y="4317"/>
                  </a:cubicBezTo>
                  <a:cubicBezTo>
                    <a:pt x="757" y="4073"/>
                    <a:pt x="1050" y="3902"/>
                    <a:pt x="1367" y="3829"/>
                  </a:cubicBezTo>
                  <a:lnTo>
                    <a:pt x="1367" y="781"/>
                  </a:lnTo>
                  <a:cubicBezTo>
                    <a:pt x="1367" y="585"/>
                    <a:pt x="1440" y="366"/>
                    <a:pt x="1610" y="220"/>
                  </a:cubicBezTo>
                  <a:cubicBezTo>
                    <a:pt x="1757" y="73"/>
                    <a:pt x="1952" y="0"/>
                    <a:pt x="2147" y="0"/>
                  </a:cubicBezTo>
                  <a:lnTo>
                    <a:pt x="5074" y="0"/>
                  </a:lnTo>
                  <a:cubicBezTo>
                    <a:pt x="5513" y="0"/>
                    <a:pt x="5854" y="342"/>
                    <a:pt x="5854" y="781"/>
                  </a:cubicBezTo>
                  <a:lnTo>
                    <a:pt x="5854" y="3829"/>
                  </a:lnTo>
                  <a:cubicBezTo>
                    <a:pt x="6659" y="4024"/>
                    <a:pt x="7220" y="4732"/>
                    <a:pt x="7220" y="5537"/>
                  </a:cubicBezTo>
                  <a:lnTo>
                    <a:pt x="7220" y="14683"/>
                  </a:lnTo>
                  <a:cubicBezTo>
                    <a:pt x="7220" y="15634"/>
                    <a:pt x="6440" y="16414"/>
                    <a:pt x="5488" y="16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3757170" y="3848221"/>
              <a:ext cx="538223" cy="988485"/>
            </a:xfrm>
            <a:custGeom>
              <a:avLst/>
              <a:gdLst/>
              <a:ahLst/>
              <a:cxnLst/>
              <a:rect l="l" t="t" r="r" b="b"/>
              <a:pathLst>
                <a:path w="6440" h="11830" extrusionOk="0">
                  <a:moveTo>
                    <a:pt x="5098" y="0"/>
                  </a:moveTo>
                  <a:lnTo>
                    <a:pt x="1342" y="0"/>
                  </a:lnTo>
                  <a:cubicBezTo>
                    <a:pt x="611" y="0"/>
                    <a:pt x="1" y="610"/>
                    <a:pt x="1" y="1342"/>
                  </a:cubicBezTo>
                  <a:lnTo>
                    <a:pt x="1" y="10488"/>
                  </a:lnTo>
                  <a:cubicBezTo>
                    <a:pt x="1" y="11219"/>
                    <a:pt x="611" y="11829"/>
                    <a:pt x="1342" y="11829"/>
                  </a:cubicBezTo>
                  <a:lnTo>
                    <a:pt x="5098" y="11829"/>
                  </a:lnTo>
                  <a:cubicBezTo>
                    <a:pt x="5830" y="11829"/>
                    <a:pt x="6440" y="11219"/>
                    <a:pt x="6440" y="10488"/>
                  </a:cubicBezTo>
                  <a:lnTo>
                    <a:pt x="6440" y="1342"/>
                  </a:lnTo>
                  <a:cubicBezTo>
                    <a:pt x="6440" y="610"/>
                    <a:pt x="5830" y="0"/>
                    <a:pt x="5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3816342" y="4047922"/>
              <a:ext cx="38779" cy="654255"/>
            </a:xfrm>
            <a:custGeom>
              <a:avLst/>
              <a:gdLst/>
              <a:ahLst/>
              <a:cxnLst/>
              <a:rect l="l" t="t" r="r" b="b"/>
              <a:pathLst>
                <a:path w="464" h="7830" extrusionOk="0">
                  <a:moveTo>
                    <a:pt x="439" y="7610"/>
                  </a:moveTo>
                  <a:cubicBezTo>
                    <a:pt x="464" y="7829"/>
                    <a:pt x="0" y="7829"/>
                    <a:pt x="25" y="7610"/>
                  </a:cubicBezTo>
                  <a:lnTo>
                    <a:pt x="25" y="1781"/>
                  </a:lnTo>
                  <a:cubicBezTo>
                    <a:pt x="0" y="1561"/>
                    <a:pt x="464" y="1561"/>
                    <a:pt x="439" y="1781"/>
                  </a:cubicBezTo>
                  <a:close/>
                  <a:moveTo>
                    <a:pt x="439" y="732"/>
                  </a:moveTo>
                  <a:cubicBezTo>
                    <a:pt x="415" y="952"/>
                    <a:pt x="73" y="952"/>
                    <a:pt x="25" y="732"/>
                  </a:cubicBezTo>
                  <a:lnTo>
                    <a:pt x="25" y="220"/>
                  </a:lnTo>
                  <a:cubicBezTo>
                    <a:pt x="0" y="0"/>
                    <a:pt x="464" y="0"/>
                    <a:pt x="439" y="2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3171" y="2293"/>
                  </a:moveTo>
                  <a:lnTo>
                    <a:pt x="2415" y="2293"/>
                  </a:lnTo>
                  <a:cubicBezTo>
                    <a:pt x="2342" y="2293"/>
                    <a:pt x="2269" y="2220"/>
                    <a:pt x="2269" y="2146"/>
                  </a:cubicBezTo>
                  <a:lnTo>
                    <a:pt x="2269" y="1293"/>
                  </a:lnTo>
                  <a:cubicBezTo>
                    <a:pt x="2269" y="1195"/>
                    <a:pt x="2342" y="1146"/>
                    <a:pt x="2415" y="1146"/>
                  </a:cubicBezTo>
                  <a:lnTo>
                    <a:pt x="3171" y="1146"/>
                  </a:lnTo>
                  <a:cubicBezTo>
                    <a:pt x="3245" y="1146"/>
                    <a:pt x="3318" y="1195"/>
                    <a:pt x="3318" y="1293"/>
                  </a:cubicBezTo>
                  <a:lnTo>
                    <a:pt x="3318" y="2146"/>
                  </a:lnTo>
                  <a:cubicBezTo>
                    <a:pt x="3318" y="2220"/>
                    <a:pt x="3245" y="2293"/>
                    <a:pt x="3171" y="2293"/>
                  </a:cubicBezTo>
                  <a:close/>
                  <a:moveTo>
                    <a:pt x="5488" y="16414"/>
                  </a:moveTo>
                  <a:cubicBezTo>
                    <a:pt x="6440" y="16414"/>
                    <a:pt x="7220" y="15634"/>
                    <a:pt x="7220" y="14683"/>
                  </a:cubicBezTo>
                  <a:lnTo>
                    <a:pt x="7220" y="5537"/>
                  </a:lnTo>
                  <a:cubicBezTo>
                    <a:pt x="7220" y="4707"/>
                    <a:pt x="6659" y="4000"/>
                    <a:pt x="5854" y="3829"/>
                  </a:cubicBezTo>
                  <a:lnTo>
                    <a:pt x="5854" y="781"/>
                  </a:lnTo>
                  <a:cubicBezTo>
                    <a:pt x="5854" y="342"/>
                    <a:pt x="5513" y="0"/>
                    <a:pt x="5074" y="0"/>
                  </a:cubicBezTo>
                  <a:lnTo>
                    <a:pt x="2147" y="0"/>
                  </a:lnTo>
                  <a:cubicBezTo>
                    <a:pt x="1952" y="0"/>
                    <a:pt x="1732" y="73"/>
                    <a:pt x="1586" y="220"/>
                  </a:cubicBezTo>
                  <a:cubicBezTo>
                    <a:pt x="1440" y="366"/>
                    <a:pt x="1367" y="561"/>
                    <a:pt x="1367" y="781"/>
                  </a:cubicBezTo>
                  <a:lnTo>
                    <a:pt x="1367" y="3829"/>
                  </a:lnTo>
                  <a:cubicBezTo>
                    <a:pt x="1050" y="3902"/>
                    <a:pt x="757" y="4073"/>
                    <a:pt x="513" y="4293"/>
                  </a:cubicBezTo>
                  <a:cubicBezTo>
                    <a:pt x="196" y="4610"/>
                    <a:pt x="1" y="5049"/>
                    <a:pt x="1" y="5512"/>
                  </a:cubicBezTo>
                  <a:lnTo>
                    <a:pt x="1" y="14658"/>
                  </a:lnTo>
                  <a:cubicBezTo>
                    <a:pt x="1" y="15634"/>
                    <a:pt x="781" y="16414"/>
                    <a:pt x="1732" y="16414"/>
                  </a:cubicBezTo>
                  <a:close/>
                  <a:moveTo>
                    <a:pt x="1757" y="3805"/>
                  </a:moveTo>
                  <a:lnTo>
                    <a:pt x="5464" y="3805"/>
                  </a:lnTo>
                  <a:lnTo>
                    <a:pt x="5464" y="781"/>
                  </a:lnTo>
                  <a:cubicBezTo>
                    <a:pt x="5464" y="683"/>
                    <a:pt x="5415" y="585"/>
                    <a:pt x="5342" y="512"/>
                  </a:cubicBezTo>
                  <a:cubicBezTo>
                    <a:pt x="5269" y="439"/>
                    <a:pt x="5171" y="390"/>
                    <a:pt x="5074" y="390"/>
                  </a:cubicBezTo>
                  <a:lnTo>
                    <a:pt x="2147" y="390"/>
                  </a:lnTo>
                  <a:cubicBezTo>
                    <a:pt x="1928" y="390"/>
                    <a:pt x="1757" y="561"/>
                    <a:pt x="1757" y="781"/>
                  </a:cubicBezTo>
                  <a:close/>
                  <a:moveTo>
                    <a:pt x="1732" y="16024"/>
                  </a:moveTo>
                  <a:cubicBezTo>
                    <a:pt x="1001" y="16024"/>
                    <a:pt x="391" y="15414"/>
                    <a:pt x="391" y="14683"/>
                  </a:cubicBezTo>
                  <a:lnTo>
                    <a:pt x="391" y="5537"/>
                  </a:lnTo>
                  <a:cubicBezTo>
                    <a:pt x="391" y="4780"/>
                    <a:pt x="1001" y="4195"/>
                    <a:pt x="1732" y="4195"/>
                  </a:cubicBezTo>
                  <a:lnTo>
                    <a:pt x="5488" y="4195"/>
                  </a:lnTo>
                  <a:cubicBezTo>
                    <a:pt x="6220" y="4195"/>
                    <a:pt x="6830" y="4780"/>
                    <a:pt x="6830" y="5537"/>
                  </a:cubicBezTo>
                  <a:lnTo>
                    <a:pt x="6830" y="14683"/>
                  </a:lnTo>
                  <a:cubicBezTo>
                    <a:pt x="6830" y="15414"/>
                    <a:pt x="6220" y="16024"/>
                    <a:pt x="5488" y="16024"/>
                  </a:cubicBezTo>
                  <a:close/>
                  <a:moveTo>
                    <a:pt x="4781" y="2293"/>
                  </a:moveTo>
                  <a:lnTo>
                    <a:pt x="4074" y="2293"/>
                  </a:lnTo>
                  <a:cubicBezTo>
                    <a:pt x="3976" y="2293"/>
                    <a:pt x="3928" y="2220"/>
                    <a:pt x="3928" y="2146"/>
                  </a:cubicBezTo>
                  <a:lnTo>
                    <a:pt x="3928" y="1293"/>
                  </a:lnTo>
                  <a:cubicBezTo>
                    <a:pt x="3903" y="1220"/>
                    <a:pt x="3976" y="1146"/>
                    <a:pt x="4074" y="1146"/>
                  </a:cubicBezTo>
                  <a:lnTo>
                    <a:pt x="4781" y="1146"/>
                  </a:lnTo>
                  <a:cubicBezTo>
                    <a:pt x="4879" y="1146"/>
                    <a:pt x="4952" y="1220"/>
                    <a:pt x="4952" y="1293"/>
                  </a:cubicBezTo>
                  <a:lnTo>
                    <a:pt x="4952" y="2122"/>
                  </a:lnTo>
                  <a:cubicBezTo>
                    <a:pt x="4952" y="2220"/>
                    <a:pt x="4879" y="2293"/>
                    <a:pt x="4781" y="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3871336" y="3530287"/>
              <a:ext cx="309980" cy="285349"/>
            </a:xfrm>
            <a:custGeom>
              <a:avLst/>
              <a:gdLst/>
              <a:ahLst/>
              <a:cxnLst/>
              <a:rect l="l" t="t" r="r" b="b"/>
              <a:pathLst>
                <a:path w="3709" h="3415" extrusionOk="0">
                  <a:moveTo>
                    <a:pt x="1" y="3415"/>
                  </a:moveTo>
                  <a:lnTo>
                    <a:pt x="3708" y="3415"/>
                  </a:lnTo>
                  <a:lnTo>
                    <a:pt x="3708" y="391"/>
                  </a:lnTo>
                  <a:cubicBezTo>
                    <a:pt x="3708" y="293"/>
                    <a:pt x="3659" y="195"/>
                    <a:pt x="3586" y="122"/>
                  </a:cubicBezTo>
                  <a:cubicBezTo>
                    <a:pt x="3513" y="49"/>
                    <a:pt x="3415" y="0"/>
                    <a:pt x="3318" y="0"/>
                  </a:cubicBezTo>
                  <a:lnTo>
                    <a:pt x="391" y="0"/>
                  </a:lnTo>
                  <a:cubicBezTo>
                    <a:pt x="172" y="0"/>
                    <a:pt x="1" y="171"/>
                    <a:pt x="1" y="391"/>
                  </a:cubicBezTo>
                  <a:close/>
                  <a:moveTo>
                    <a:pt x="1415" y="1903"/>
                  </a:moveTo>
                  <a:lnTo>
                    <a:pt x="659" y="1903"/>
                  </a:lnTo>
                  <a:cubicBezTo>
                    <a:pt x="586" y="1903"/>
                    <a:pt x="513" y="1830"/>
                    <a:pt x="513" y="1756"/>
                  </a:cubicBezTo>
                  <a:lnTo>
                    <a:pt x="513" y="903"/>
                  </a:lnTo>
                  <a:cubicBezTo>
                    <a:pt x="513" y="805"/>
                    <a:pt x="586" y="756"/>
                    <a:pt x="659" y="756"/>
                  </a:cubicBezTo>
                  <a:lnTo>
                    <a:pt x="1415" y="756"/>
                  </a:lnTo>
                  <a:cubicBezTo>
                    <a:pt x="1489" y="756"/>
                    <a:pt x="1562" y="805"/>
                    <a:pt x="1562" y="903"/>
                  </a:cubicBezTo>
                  <a:lnTo>
                    <a:pt x="1562" y="1756"/>
                  </a:lnTo>
                  <a:cubicBezTo>
                    <a:pt x="1562" y="1830"/>
                    <a:pt x="1489" y="1903"/>
                    <a:pt x="1415" y="1903"/>
                  </a:cubicBezTo>
                  <a:close/>
                  <a:moveTo>
                    <a:pt x="3025" y="1903"/>
                  </a:moveTo>
                  <a:lnTo>
                    <a:pt x="2318" y="1903"/>
                  </a:lnTo>
                  <a:cubicBezTo>
                    <a:pt x="2220" y="1903"/>
                    <a:pt x="2147" y="1830"/>
                    <a:pt x="2147" y="1732"/>
                  </a:cubicBezTo>
                  <a:lnTo>
                    <a:pt x="2147" y="903"/>
                  </a:lnTo>
                  <a:cubicBezTo>
                    <a:pt x="2147" y="830"/>
                    <a:pt x="2220" y="756"/>
                    <a:pt x="2318" y="756"/>
                  </a:cubicBezTo>
                  <a:lnTo>
                    <a:pt x="3025" y="756"/>
                  </a:lnTo>
                  <a:cubicBezTo>
                    <a:pt x="3123" y="756"/>
                    <a:pt x="3196" y="830"/>
                    <a:pt x="3196" y="903"/>
                  </a:cubicBezTo>
                  <a:lnTo>
                    <a:pt x="3196" y="1732"/>
                  </a:lnTo>
                  <a:cubicBezTo>
                    <a:pt x="3196" y="1830"/>
                    <a:pt x="3123" y="1903"/>
                    <a:pt x="3025" y="19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3775557" y="3848221"/>
              <a:ext cx="519836" cy="988485"/>
            </a:xfrm>
            <a:custGeom>
              <a:avLst/>
              <a:gdLst/>
              <a:ahLst/>
              <a:cxnLst/>
              <a:rect l="l" t="t" r="r" b="b"/>
              <a:pathLst>
                <a:path w="6220" h="11830" extrusionOk="0">
                  <a:moveTo>
                    <a:pt x="5074" y="707"/>
                  </a:moveTo>
                  <a:lnTo>
                    <a:pt x="5074" y="9854"/>
                  </a:lnTo>
                  <a:cubicBezTo>
                    <a:pt x="5074" y="10585"/>
                    <a:pt x="4464" y="11195"/>
                    <a:pt x="3732" y="11195"/>
                  </a:cubicBezTo>
                  <a:lnTo>
                    <a:pt x="1" y="11195"/>
                  </a:lnTo>
                  <a:cubicBezTo>
                    <a:pt x="49" y="11293"/>
                    <a:pt x="122" y="11366"/>
                    <a:pt x="196" y="11439"/>
                  </a:cubicBezTo>
                  <a:cubicBezTo>
                    <a:pt x="440" y="11683"/>
                    <a:pt x="781" y="11829"/>
                    <a:pt x="1122" y="11829"/>
                  </a:cubicBezTo>
                  <a:lnTo>
                    <a:pt x="4878" y="11829"/>
                  </a:lnTo>
                  <a:cubicBezTo>
                    <a:pt x="5610" y="11829"/>
                    <a:pt x="6220" y="11219"/>
                    <a:pt x="6220" y="10488"/>
                  </a:cubicBezTo>
                  <a:lnTo>
                    <a:pt x="6220" y="1342"/>
                  </a:lnTo>
                  <a:cubicBezTo>
                    <a:pt x="6220" y="610"/>
                    <a:pt x="5610" y="0"/>
                    <a:pt x="4878" y="0"/>
                  </a:cubicBezTo>
                  <a:lnTo>
                    <a:pt x="4878" y="0"/>
                  </a:lnTo>
                  <a:cubicBezTo>
                    <a:pt x="5000" y="220"/>
                    <a:pt x="5074" y="464"/>
                    <a:pt x="5074" y="70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32"/>
          <p:cNvGrpSpPr/>
          <p:nvPr/>
        </p:nvGrpSpPr>
        <p:grpSpPr>
          <a:xfrm>
            <a:off x="87710" y="154942"/>
            <a:ext cx="1920300" cy="1918875"/>
            <a:chOff x="715100" y="274199"/>
            <a:chExt cx="1920300" cy="1918875"/>
          </a:xfrm>
        </p:grpSpPr>
        <p:sp>
          <p:nvSpPr>
            <p:cNvPr id="536" name="Google Shape;536;p32"/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7" name="Google Shape;537;p32"/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38" name="Google Shape;538;p32"/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39" name="Google Shape;539;p32"/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540" name="Google Shape;540;p32"/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541" name="Google Shape;541;p3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542" name="Google Shape;542;p3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543" name="Google Shape;543;p32"/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44" name="Google Shape;544;p32"/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545" name="Google Shape;545;p32"/>
          <p:cNvSpPr txBox="1">
            <a:spLocks noGrp="1"/>
          </p:cNvSpPr>
          <p:nvPr>
            <p:ph type="title" idx="2"/>
          </p:nvPr>
        </p:nvSpPr>
        <p:spPr>
          <a:xfrm>
            <a:off x="317960" y="593017"/>
            <a:ext cx="13683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547" name="Google Shape;547;p32"/>
          <p:cNvGrpSpPr/>
          <p:nvPr/>
        </p:nvGrpSpPr>
        <p:grpSpPr>
          <a:xfrm>
            <a:off x="1828840" y="3904428"/>
            <a:ext cx="5577850" cy="1202756"/>
            <a:chOff x="1828840" y="3371688"/>
            <a:chExt cx="5577850" cy="1463100"/>
          </a:xfrm>
        </p:grpSpPr>
        <p:sp>
          <p:nvSpPr>
            <p:cNvPr id="548" name="Google Shape;548;p32"/>
            <p:cNvSpPr/>
            <p:nvPr/>
          </p:nvSpPr>
          <p:spPr>
            <a:xfrm>
              <a:off x="1920290" y="34631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2"/>
            <p:cNvSpPr/>
            <p:nvPr/>
          </p:nvSpPr>
          <p:spPr>
            <a:xfrm>
              <a:off x="1828840" y="3371688"/>
              <a:ext cx="5486400" cy="13716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50" name="Google Shape;550;p32"/>
            <p:cNvCxnSpPr/>
            <p:nvPr/>
          </p:nvCxnSpPr>
          <p:spPr>
            <a:xfrm>
              <a:off x="1828840" y="3554706"/>
              <a:ext cx="54849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51" name="Google Shape;551;p32"/>
          <p:cNvSpPr txBox="1">
            <a:spLocks noGrp="1"/>
          </p:cNvSpPr>
          <p:nvPr>
            <p:ph type="subTitle" idx="1"/>
          </p:nvPr>
        </p:nvSpPr>
        <p:spPr>
          <a:xfrm>
            <a:off x="2286000" y="4190779"/>
            <a:ext cx="4572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group tending to develop an Electronic Store Website that is friendly to users!</a:t>
            </a:r>
            <a:endParaRPr/>
          </a:p>
        </p:txBody>
      </p:sp>
      <p:grpSp>
        <p:nvGrpSpPr>
          <p:cNvPr id="552" name="Google Shape;552;p32"/>
          <p:cNvGrpSpPr/>
          <p:nvPr/>
        </p:nvGrpSpPr>
        <p:grpSpPr>
          <a:xfrm>
            <a:off x="463651" y="4105603"/>
            <a:ext cx="502899" cy="502899"/>
            <a:chOff x="858700" y="1967475"/>
            <a:chExt cx="605100" cy="605100"/>
          </a:xfrm>
        </p:grpSpPr>
        <p:sp>
          <p:nvSpPr>
            <p:cNvPr id="553" name="Google Shape;553;p32"/>
            <p:cNvSpPr/>
            <p:nvPr/>
          </p:nvSpPr>
          <p:spPr>
            <a:xfrm>
              <a:off x="858700" y="1967475"/>
              <a:ext cx="605100" cy="605100"/>
            </a:xfrm>
            <a:prstGeom prst="roundRect">
              <a:avLst>
                <a:gd name="adj" fmla="val 15109"/>
              </a:avLst>
            </a:pr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2"/>
            <p:cNvSpPr/>
            <p:nvPr/>
          </p:nvSpPr>
          <p:spPr>
            <a:xfrm>
              <a:off x="932654" y="2075711"/>
              <a:ext cx="457191" cy="388627"/>
            </a:xfrm>
            <a:custGeom>
              <a:avLst/>
              <a:gdLst/>
              <a:ahLst/>
              <a:cxnLst/>
              <a:rect l="l" t="t" r="r" b="b"/>
              <a:pathLst>
                <a:path w="10659" h="9051" extrusionOk="0">
                  <a:moveTo>
                    <a:pt x="2797" y="1"/>
                  </a:moveTo>
                  <a:cubicBezTo>
                    <a:pt x="2767" y="1"/>
                    <a:pt x="2738" y="1"/>
                    <a:pt x="2708" y="2"/>
                  </a:cubicBezTo>
                  <a:cubicBezTo>
                    <a:pt x="1293" y="27"/>
                    <a:pt x="196" y="1173"/>
                    <a:pt x="196" y="2588"/>
                  </a:cubicBezTo>
                  <a:cubicBezTo>
                    <a:pt x="196" y="2588"/>
                    <a:pt x="1" y="6368"/>
                    <a:pt x="5318" y="9051"/>
                  </a:cubicBezTo>
                  <a:lnTo>
                    <a:pt x="5342" y="9051"/>
                  </a:lnTo>
                  <a:cubicBezTo>
                    <a:pt x="10659" y="6368"/>
                    <a:pt x="10488" y="2588"/>
                    <a:pt x="10488" y="2588"/>
                  </a:cubicBezTo>
                  <a:cubicBezTo>
                    <a:pt x="10488" y="1173"/>
                    <a:pt x="9366" y="27"/>
                    <a:pt x="7976" y="2"/>
                  </a:cubicBezTo>
                  <a:cubicBezTo>
                    <a:pt x="7946" y="1"/>
                    <a:pt x="7916" y="1"/>
                    <a:pt x="7885" y="1"/>
                  </a:cubicBezTo>
                  <a:cubicBezTo>
                    <a:pt x="6512" y="1"/>
                    <a:pt x="5390" y="1081"/>
                    <a:pt x="5342" y="2441"/>
                  </a:cubicBezTo>
                  <a:cubicBezTo>
                    <a:pt x="5270" y="1081"/>
                    <a:pt x="4148" y="1"/>
                    <a:pt x="279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" name="Google Shape;558;p32"/>
          <p:cNvGrpSpPr/>
          <p:nvPr/>
        </p:nvGrpSpPr>
        <p:grpSpPr>
          <a:xfrm>
            <a:off x="463700" y="3419800"/>
            <a:ext cx="502800" cy="502800"/>
            <a:chOff x="1627550" y="2017350"/>
            <a:chExt cx="502800" cy="502800"/>
          </a:xfrm>
        </p:grpSpPr>
        <p:sp>
          <p:nvSpPr>
            <p:cNvPr id="559" name="Google Shape;559;p32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2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30" name="Picture 6" descr="Không có mô tả ảnh.">
            <a:extLst>
              <a:ext uri="{FF2B5EF4-FFF2-40B4-BE49-F238E27FC236}">
                <a16:creationId xmlns:a16="http://schemas.microsoft.com/office/drawing/2014/main" id="{C5591C35-F9C2-768C-FBCC-16DB86ECF7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46" t="14259" r="44231" b="57651"/>
          <a:stretch/>
        </p:blipFill>
        <p:spPr bwMode="auto">
          <a:xfrm>
            <a:off x="1939760" y="1943794"/>
            <a:ext cx="1255911" cy="125591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09;p34">
            <a:extLst>
              <a:ext uri="{FF2B5EF4-FFF2-40B4-BE49-F238E27FC236}">
                <a16:creationId xmlns:a16="http://schemas.microsoft.com/office/drawing/2014/main" id="{C74053F2-251D-CAE3-7A3A-7746D908A474}"/>
              </a:ext>
            </a:extLst>
          </p:cNvPr>
          <p:cNvSpPr txBox="1"/>
          <p:nvPr/>
        </p:nvSpPr>
        <p:spPr>
          <a:xfrm flipH="1">
            <a:off x="1399232" y="3299721"/>
            <a:ext cx="2336966" cy="2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Nguyen T. Thanh Hang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pic>
        <p:nvPicPr>
          <p:cNvPr id="1032" name="Picture 8" descr="Không có mô tả.">
            <a:extLst>
              <a:ext uri="{FF2B5EF4-FFF2-40B4-BE49-F238E27FC236}">
                <a16:creationId xmlns:a16="http://schemas.microsoft.com/office/drawing/2014/main" id="{DB7F84DF-AEFD-912C-9782-96E295ACBE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10" t="23412" r="14758" b="25790"/>
          <a:stretch/>
        </p:blipFill>
        <p:spPr bwMode="auto">
          <a:xfrm>
            <a:off x="6004486" y="1943793"/>
            <a:ext cx="1255911" cy="125591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495;p31">
            <a:extLst>
              <a:ext uri="{FF2B5EF4-FFF2-40B4-BE49-F238E27FC236}">
                <a16:creationId xmlns:a16="http://schemas.microsoft.com/office/drawing/2014/main" id="{CA3BD96C-B895-966A-CD08-483C6D608567}"/>
              </a:ext>
            </a:extLst>
          </p:cNvPr>
          <p:cNvSpPr txBox="1">
            <a:spLocks/>
          </p:cNvSpPr>
          <p:nvPr/>
        </p:nvSpPr>
        <p:spPr>
          <a:xfrm>
            <a:off x="3539710" y="610717"/>
            <a:ext cx="2247559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/>
            <a:r>
              <a:rPr lang="en-US" sz="1800" b="1">
                <a:latin typeface="Karla" pitchFamily="2" charset="0"/>
              </a:rPr>
              <a:t>About us</a:t>
            </a:r>
          </a:p>
        </p:txBody>
      </p:sp>
      <p:sp>
        <p:nvSpPr>
          <p:cNvPr id="7" name="Google Shape;609;p34">
            <a:extLst>
              <a:ext uri="{FF2B5EF4-FFF2-40B4-BE49-F238E27FC236}">
                <a16:creationId xmlns:a16="http://schemas.microsoft.com/office/drawing/2014/main" id="{AB54D172-2559-FA0B-09DD-C1A3B66A98B6}"/>
              </a:ext>
            </a:extLst>
          </p:cNvPr>
          <p:cNvSpPr txBox="1"/>
          <p:nvPr/>
        </p:nvSpPr>
        <p:spPr>
          <a:xfrm flipH="1">
            <a:off x="5516773" y="3319205"/>
            <a:ext cx="2336966" cy="2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Bui Hanh Trang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7D92BA-EE4A-7E80-1DA1-62FE4876B3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176" t="12532" r="33752" b="37847"/>
          <a:stretch/>
        </p:blipFill>
        <p:spPr>
          <a:xfrm>
            <a:off x="3972123" y="1943792"/>
            <a:ext cx="1255911" cy="1255911"/>
          </a:xfrm>
          <a:prstGeom prst="ellipse">
            <a:avLst/>
          </a:prstGeom>
        </p:spPr>
      </p:pic>
      <p:sp>
        <p:nvSpPr>
          <p:cNvPr id="10" name="Google Shape;609;p34">
            <a:extLst>
              <a:ext uri="{FF2B5EF4-FFF2-40B4-BE49-F238E27FC236}">
                <a16:creationId xmlns:a16="http://schemas.microsoft.com/office/drawing/2014/main" id="{96B72604-B057-E1B0-4EBE-87650BFA9FCA}"/>
              </a:ext>
            </a:extLst>
          </p:cNvPr>
          <p:cNvSpPr txBox="1"/>
          <p:nvPr/>
        </p:nvSpPr>
        <p:spPr>
          <a:xfrm flipH="1">
            <a:off x="3495006" y="3319205"/>
            <a:ext cx="2336966" cy="2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Nguyen Thu Huong</a:t>
            </a:r>
            <a:endParaRPr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11" name="Google Shape;551;p32">
            <a:extLst>
              <a:ext uri="{FF2B5EF4-FFF2-40B4-BE49-F238E27FC236}">
                <a16:creationId xmlns:a16="http://schemas.microsoft.com/office/drawing/2014/main" id="{0875DD03-AEAB-7088-44FD-6021F22AD33C}"/>
              </a:ext>
            </a:extLst>
          </p:cNvPr>
          <p:cNvSpPr txBox="1">
            <a:spLocks/>
          </p:cNvSpPr>
          <p:nvPr/>
        </p:nvSpPr>
        <p:spPr>
          <a:xfrm>
            <a:off x="2017702" y="3463730"/>
            <a:ext cx="1100025" cy="380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/>
            <a:r>
              <a:rPr lang="en-US"/>
              <a:t>20213570</a:t>
            </a:r>
          </a:p>
        </p:txBody>
      </p:sp>
      <p:sp>
        <p:nvSpPr>
          <p:cNvPr id="12" name="Google Shape;551;p32">
            <a:extLst>
              <a:ext uri="{FF2B5EF4-FFF2-40B4-BE49-F238E27FC236}">
                <a16:creationId xmlns:a16="http://schemas.microsoft.com/office/drawing/2014/main" id="{6D13AF05-9449-7EF6-9C6B-61E5D127A9A0}"/>
              </a:ext>
            </a:extLst>
          </p:cNvPr>
          <p:cNvSpPr txBox="1">
            <a:spLocks/>
          </p:cNvSpPr>
          <p:nvPr/>
        </p:nvSpPr>
        <p:spPr>
          <a:xfrm>
            <a:off x="4154417" y="3480884"/>
            <a:ext cx="1018144" cy="380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/>
            <a:r>
              <a:rPr lang="en-US"/>
              <a:t>20210423</a:t>
            </a:r>
          </a:p>
        </p:txBody>
      </p:sp>
      <p:sp>
        <p:nvSpPr>
          <p:cNvPr id="13" name="Google Shape;551;p32">
            <a:extLst>
              <a:ext uri="{FF2B5EF4-FFF2-40B4-BE49-F238E27FC236}">
                <a16:creationId xmlns:a16="http://schemas.microsoft.com/office/drawing/2014/main" id="{D22E2997-FBF2-58D9-B748-2162C6D8B636}"/>
              </a:ext>
            </a:extLst>
          </p:cNvPr>
          <p:cNvSpPr txBox="1">
            <a:spLocks/>
          </p:cNvSpPr>
          <p:nvPr/>
        </p:nvSpPr>
        <p:spPr>
          <a:xfrm>
            <a:off x="6176184" y="3493446"/>
            <a:ext cx="1018144" cy="3800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/>
            <a:r>
              <a:rPr lang="en-US"/>
              <a:t>20210851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>
          <a:extLst>
            <a:ext uri="{FF2B5EF4-FFF2-40B4-BE49-F238E27FC236}">
              <a16:creationId xmlns:a16="http://schemas.microsoft.com/office/drawing/2014/main" id="{8D7662E5-8115-7492-0BAF-6B0521911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8">
            <a:extLst>
              <a:ext uri="{FF2B5EF4-FFF2-40B4-BE49-F238E27FC236}">
                <a16:creationId xmlns:a16="http://schemas.microsoft.com/office/drawing/2014/main" id="{51EB394A-B06D-2C53-29BC-8CB4E81141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4688" y="994348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Questionnaire responses</a:t>
            </a:r>
            <a:endParaRPr sz="2400"/>
          </a:p>
        </p:txBody>
      </p:sp>
      <p:pic>
        <p:nvPicPr>
          <p:cNvPr id="764" name="Google Shape;764;p38">
            <a:hlinkClick r:id="rId3"/>
            <a:extLst>
              <a:ext uri="{FF2B5EF4-FFF2-40B4-BE49-F238E27FC236}">
                <a16:creationId xmlns:a16="http://schemas.microsoft.com/office/drawing/2014/main" id="{9F5BC352-FF32-5A00-1E16-3A417FBE6171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943752" y="1680148"/>
            <a:ext cx="7571279" cy="2377634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38">
            <a:extLst>
              <a:ext uri="{FF2B5EF4-FFF2-40B4-BE49-F238E27FC236}">
                <a16:creationId xmlns:a16="http://schemas.microsoft.com/office/drawing/2014/main" id="{EA37CE92-995A-7CB1-4FD8-75BA15F72E79}"/>
              </a:ext>
            </a:extLst>
          </p:cNvPr>
          <p:cNvSpPr/>
          <p:nvPr/>
        </p:nvSpPr>
        <p:spPr>
          <a:xfrm>
            <a:off x="715148" y="1417336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35;p32">
            <a:extLst>
              <a:ext uri="{FF2B5EF4-FFF2-40B4-BE49-F238E27FC236}">
                <a16:creationId xmlns:a16="http://schemas.microsoft.com/office/drawing/2014/main" id="{3FBE26F1-343E-36F2-A64E-A1BD08C8E48C}"/>
              </a:ext>
            </a:extLst>
          </p:cNvPr>
          <p:cNvGrpSpPr/>
          <p:nvPr/>
        </p:nvGrpSpPr>
        <p:grpSpPr>
          <a:xfrm>
            <a:off x="91804" y="541613"/>
            <a:ext cx="1526616" cy="1525483"/>
            <a:chOff x="715100" y="274199"/>
            <a:chExt cx="1920300" cy="1918875"/>
          </a:xfrm>
        </p:grpSpPr>
        <p:sp>
          <p:nvSpPr>
            <p:cNvPr id="3" name="Google Shape;536;p32">
              <a:extLst>
                <a:ext uri="{FF2B5EF4-FFF2-40B4-BE49-F238E27FC236}">
                  <a16:creationId xmlns:a16="http://schemas.microsoft.com/office/drawing/2014/main" id="{8CD37E79-5ED6-6A3E-3257-28692B117617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537;p32">
              <a:extLst>
                <a:ext uri="{FF2B5EF4-FFF2-40B4-BE49-F238E27FC236}">
                  <a16:creationId xmlns:a16="http://schemas.microsoft.com/office/drawing/2014/main" id="{0C549495-0A38-FE45-C2CF-851E9FCF5699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" name="Google Shape;538;p32">
                <a:extLst>
                  <a:ext uri="{FF2B5EF4-FFF2-40B4-BE49-F238E27FC236}">
                    <a16:creationId xmlns:a16="http://schemas.microsoft.com/office/drawing/2014/main" id="{60205612-742E-7A04-BE13-658F4FF71E80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5400"/>
              </a:p>
            </p:txBody>
          </p:sp>
          <p:cxnSp>
            <p:nvCxnSpPr>
              <p:cNvPr id="6" name="Google Shape;539;p32">
                <a:extLst>
                  <a:ext uri="{FF2B5EF4-FFF2-40B4-BE49-F238E27FC236}">
                    <a16:creationId xmlns:a16="http://schemas.microsoft.com/office/drawing/2014/main" id="{14126B68-4F5D-9D46-CD6D-B17A54582F89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" name="Google Shape;540;p32">
                <a:extLst>
                  <a:ext uri="{FF2B5EF4-FFF2-40B4-BE49-F238E27FC236}">
                    <a16:creationId xmlns:a16="http://schemas.microsoft.com/office/drawing/2014/main" id="{20BC68C5-89BF-9772-BB5E-7C77A55DA1D2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" name="Google Shape;541;p32">
                  <a:extLst>
                    <a:ext uri="{FF2B5EF4-FFF2-40B4-BE49-F238E27FC236}">
                      <a16:creationId xmlns:a16="http://schemas.microsoft.com/office/drawing/2014/main" id="{C364B6EA-A970-5383-2ADA-73E63F360752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" name="Google Shape;542;p32">
                  <a:extLst>
                    <a:ext uri="{FF2B5EF4-FFF2-40B4-BE49-F238E27FC236}">
                      <a16:creationId xmlns:a16="http://schemas.microsoft.com/office/drawing/2014/main" id="{4505DE07-7AA1-BECE-52CE-BA8722D6EDC4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" name="Google Shape;543;p32">
                <a:extLst>
                  <a:ext uri="{FF2B5EF4-FFF2-40B4-BE49-F238E27FC236}">
                    <a16:creationId xmlns:a16="http://schemas.microsoft.com/office/drawing/2014/main" id="{91028D84-0533-0538-12BC-140F8953B0F6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544;p32">
                <a:extLst>
                  <a:ext uri="{FF2B5EF4-FFF2-40B4-BE49-F238E27FC236}">
                    <a16:creationId xmlns:a16="http://schemas.microsoft.com/office/drawing/2014/main" id="{E3898628-1A42-8EAA-D888-A2262AF6F181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" name="Google Shape;545;p32">
            <a:extLst>
              <a:ext uri="{FF2B5EF4-FFF2-40B4-BE49-F238E27FC236}">
                <a16:creationId xmlns:a16="http://schemas.microsoft.com/office/drawing/2014/main" id="{C90A988F-ACD3-552F-C9E5-431FE489EB11}"/>
              </a:ext>
            </a:extLst>
          </p:cNvPr>
          <p:cNvSpPr txBox="1">
            <a:spLocks/>
          </p:cNvSpPr>
          <p:nvPr/>
        </p:nvSpPr>
        <p:spPr>
          <a:xfrm>
            <a:off x="262516" y="849960"/>
            <a:ext cx="1087783" cy="1090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4135759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>
          <a:extLst>
            <a:ext uri="{FF2B5EF4-FFF2-40B4-BE49-F238E27FC236}">
              <a16:creationId xmlns:a16="http://schemas.microsoft.com/office/drawing/2014/main" id="{0CEDADE0-AF60-4E80-77FE-8FE674B9C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8">
            <a:extLst>
              <a:ext uri="{FF2B5EF4-FFF2-40B4-BE49-F238E27FC236}">
                <a16:creationId xmlns:a16="http://schemas.microsoft.com/office/drawing/2014/main" id="{6FEDC0FD-35CD-A079-CD79-3C88712303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50299" y="77774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What is your gender?</a:t>
            </a:r>
            <a:endParaRPr sz="2400"/>
          </a:p>
        </p:txBody>
      </p:sp>
      <p:pic>
        <p:nvPicPr>
          <p:cNvPr id="764" name="Google Shape;764;p38">
            <a:hlinkClick r:id="rId3"/>
            <a:extLst>
              <a:ext uri="{FF2B5EF4-FFF2-40B4-BE49-F238E27FC236}">
                <a16:creationId xmlns:a16="http://schemas.microsoft.com/office/drawing/2014/main" id="{D7669184-4A79-4AE3-45CC-FB217B719DA8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2081290" y="1340159"/>
            <a:ext cx="5372147" cy="3321778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38">
            <a:extLst>
              <a:ext uri="{FF2B5EF4-FFF2-40B4-BE49-F238E27FC236}">
                <a16:creationId xmlns:a16="http://schemas.microsoft.com/office/drawing/2014/main" id="{770EA1D1-9E80-98D3-DC78-CECA3922CB29}"/>
              </a:ext>
            </a:extLst>
          </p:cNvPr>
          <p:cNvSpPr/>
          <p:nvPr/>
        </p:nvSpPr>
        <p:spPr>
          <a:xfrm>
            <a:off x="715148" y="1417336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35;p32">
            <a:extLst>
              <a:ext uri="{FF2B5EF4-FFF2-40B4-BE49-F238E27FC236}">
                <a16:creationId xmlns:a16="http://schemas.microsoft.com/office/drawing/2014/main" id="{7320D079-8DFA-92CF-0690-BC95CFF3D713}"/>
              </a:ext>
            </a:extLst>
          </p:cNvPr>
          <p:cNvGrpSpPr/>
          <p:nvPr/>
        </p:nvGrpSpPr>
        <p:grpSpPr>
          <a:xfrm>
            <a:off x="91804" y="541613"/>
            <a:ext cx="1526616" cy="1525483"/>
            <a:chOff x="715100" y="274199"/>
            <a:chExt cx="1920300" cy="1918875"/>
          </a:xfrm>
        </p:grpSpPr>
        <p:sp>
          <p:nvSpPr>
            <p:cNvPr id="3" name="Google Shape;536;p32">
              <a:extLst>
                <a:ext uri="{FF2B5EF4-FFF2-40B4-BE49-F238E27FC236}">
                  <a16:creationId xmlns:a16="http://schemas.microsoft.com/office/drawing/2014/main" id="{9114714C-8676-D1C3-F3C8-64F041BF3131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537;p32">
              <a:extLst>
                <a:ext uri="{FF2B5EF4-FFF2-40B4-BE49-F238E27FC236}">
                  <a16:creationId xmlns:a16="http://schemas.microsoft.com/office/drawing/2014/main" id="{C02FC21A-BC3C-80D1-93C7-A49B674215DB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" name="Google Shape;538;p32">
                <a:extLst>
                  <a:ext uri="{FF2B5EF4-FFF2-40B4-BE49-F238E27FC236}">
                    <a16:creationId xmlns:a16="http://schemas.microsoft.com/office/drawing/2014/main" id="{DD2AEB10-528F-CF79-DBBC-97CB17236B44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5400"/>
              </a:p>
            </p:txBody>
          </p:sp>
          <p:cxnSp>
            <p:nvCxnSpPr>
              <p:cNvPr id="6" name="Google Shape;539;p32">
                <a:extLst>
                  <a:ext uri="{FF2B5EF4-FFF2-40B4-BE49-F238E27FC236}">
                    <a16:creationId xmlns:a16="http://schemas.microsoft.com/office/drawing/2014/main" id="{8D2FCA55-BCB2-1C40-6163-AADB32725C1B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" name="Google Shape;540;p32">
                <a:extLst>
                  <a:ext uri="{FF2B5EF4-FFF2-40B4-BE49-F238E27FC236}">
                    <a16:creationId xmlns:a16="http://schemas.microsoft.com/office/drawing/2014/main" id="{D05FC6D5-D1ED-6172-C049-2FC40C25393E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" name="Google Shape;541;p32">
                  <a:extLst>
                    <a:ext uri="{FF2B5EF4-FFF2-40B4-BE49-F238E27FC236}">
                      <a16:creationId xmlns:a16="http://schemas.microsoft.com/office/drawing/2014/main" id="{31AA3F43-5DCE-7DB1-D061-5D631EC7609F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" name="Google Shape;542;p32">
                  <a:extLst>
                    <a:ext uri="{FF2B5EF4-FFF2-40B4-BE49-F238E27FC236}">
                      <a16:creationId xmlns:a16="http://schemas.microsoft.com/office/drawing/2014/main" id="{2280A439-DFBA-6D24-CA09-27B0DDC1F548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" name="Google Shape;543;p32">
                <a:extLst>
                  <a:ext uri="{FF2B5EF4-FFF2-40B4-BE49-F238E27FC236}">
                    <a16:creationId xmlns:a16="http://schemas.microsoft.com/office/drawing/2014/main" id="{57926D53-0342-7A19-B1C2-AF8B726BE947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544;p32">
                <a:extLst>
                  <a:ext uri="{FF2B5EF4-FFF2-40B4-BE49-F238E27FC236}">
                    <a16:creationId xmlns:a16="http://schemas.microsoft.com/office/drawing/2014/main" id="{D618E201-9AFF-A910-1933-6D24B7CD608F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" name="Google Shape;545;p32">
            <a:extLst>
              <a:ext uri="{FF2B5EF4-FFF2-40B4-BE49-F238E27FC236}">
                <a16:creationId xmlns:a16="http://schemas.microsoft.com/office/drawing/2014/main" id="{75B6D093-D9FB-4F72-B283-489E1C7F5850}"/>
              </a:ext>
            </a:extLst>
          </p:cNvPr>
          <p:cNvSpPr txBox="1">
            <a:spLocks/>
          </p:cNvSpPr>
          <p:nvPr/>
        </p:nvSpPr>
        <p:spPr>
          <a:xfrm>
            <a:off x="262516" y="849960"/>
            <a:ext cx="1087783" cy="1090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978556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>
          <a:extLst>
            <a:ext uri="{FF2B5EF4-FFF2-40B4-BE49-F238E27FC236}">
              <a16:creationId xmlns:a16="http://schemas.microsoft.com/office/drawing/2014/main" id="{C97F5954-1770-9B8C-437C-599191D47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8">
            <a:extLst>
              <a:ext uri="{FF2B5EF4-FFF2-40B4-BE49-F238E27FC236}">
                <a16:creationId xmlns:a16="http://schemas.microsoft.com/office/drawing/2014/main" id="{73C82EE7-6483-6E7A-5B45-D67670926D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50299" y="77774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Where do you live?</a:t>
            </a:r>
            <a:endParaRPr sz="2400"/>
          </a:p>
        </p:txBody>
      </p:sp>
      <p:pic>
        <p:nvPicPr>
          <p:cNvPr id="764" name="Google Shape;764;p38">
            <a:hlinkClick r:id="rId3"/>
            <a:extLst>
              <a:ext uri="{FF2B5EF4-FFF2-40B4-BE49-F238E27FC236}">
                <a16:creationId xmlns:a16="http://schemas.microsoft.com/office/drawing/2014/main" id="{4AE966F4-B32A-8ECB-56B9-5961756B9C0B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2081290" y="1340159"/>
            <a:ext cx="5372147" cy="3321777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38">
            <a:extLst>
              <a:ext uri="{FF2B5EF4-FFF2-40B4-BE49-F238E27FC236}">
                <a16:creationId xmlns:a16="http://schemas.microsoft.com/office/drawing/2014/main" id="{9D58379E-E447-F543-BF87-CFDC28F381B1}"/>
              </a:ext>
            </a:extLst>
          </p:cNvPr>
          <p:cNvSpPr/>
          <p:nvPr/>
        </p:nvSpPr>
        <p:spPr>
          <a:xfrm>
            <a:off x="715148" y="1417336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35;p32">
            <a:extLst>
              <a:ext uri="{FF2B5EF4-FFF2-40B4-BE49-F238E27FC236}">
                <a16:creationId xmlns:a16="http://schemas.microsoft.com/office/drawing/2014/main" id="{99A75A95-2E4A-778B-97E3-6929DFEBB69B}"/>
              </a:ext>
            </a:extLst>
          </p:cNvPr>
          <p:cNvGrpSpPr/>
          <p:nvPr/>
        </p:nvGrpSpPr>
        <p:grpSpPr>
          <a:xfrm>
            <a:off x="91804" y="541613"/>
            <a:ext cx="1526616" cy="1525483"/>
            <a:chOff x="715100" y="274199"/>
            <a:chExt cx="1920300" cy="1918875"/>
          </a:xfrm>
        </p:grpSpPr>
        <p:sp>
          <p:nvSpPr>
            <p:cNvPr id="3" name="Google Shape;536;p32">
              <a:extLst>
                <a:ext uri="{FF2B5EF4-FFF2-40B4-BE49-F238E27FC236}">
                  <a16:creationId xmlns:a16="http://schemas.microsoft.com/office/drawing/2014/main" id="{778A9D94-62A8-B497-39C6-C1D5CD875496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537;p32">
              <a:extLst>
                <a:ext uri="{FF2B5EF4-FFF2-40B4-BE49-F238E27FC236}">
                  <a16:creationId xmlns:a16="http://schemas.microsoft.com/office/drawing/2014/main" id="{84D09396-C3AA-1A6A-3508-ACB90D6EC339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" name="Google Shape;538;p32">
                <a:extLst>
                  <a:ext uri="{FF2B5EF4-FFF2-40B4-BE49-F238E27FC236}">
                    <a16:creationId xmlns:a16="http://schemas.microsoft.com/office/drawing/2014/main" id="{FD25D7BD-66C6-E7B7-46FD-2B4FE0FEFB3B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5400"/>
              </a:p>
            </p:txBody>
          </p:sp>
          <p:cxnSp>
            <p:nvCxnSpPr>
              <p:cNvPr id="6" name="Google Shape;539;p32">
                <a:extLst>
                  <a:ext uri="{FF2B5EF4-FFF2-40B4-BE49-F238E27FC236}">
                    <a16:creationId xmlns:a16="http://schemas.microsoft.com/office/drawing/2014/main" id="{AD8D9A2E-DE41-C28D-6AFD-21F33FBB115A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" name="Google Shape;540;p32">
                <a:extLst>
                  <a:ext uri="{FF2B5EF4-FFF2-40B4-BE49-F238E27FC236}">
                    <a16:creationId xmlns:a16="http://schemas.microsoft.com/office/drawing/2014/main" id="{E76B3F8B-DDA4-8196-5A65-B5A6BB07241E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" name="Google Shape;541;p32">
                  <a:extLst>
                    <a:ext uri="{FF2B5EF4-FFF2-40B4-BE49-F238E27FC236}">
                      <a16:creationId xmlns:a16="http://schemas.microsoft.com/office/drawing/2014/main" id="{CE1339D4-2D9C-6B11-8684-58CF9B1828AB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" name="Google Shape;542;p32">
                  <a:extLst>
                    <a:ext uri="{FF2B5EF4-FFF2-40B4-BE49-F238E27FC236}">
                      <a16:creationId xmlns:a16="http://schemas.microsoft.com/office/drawing/2014/main" id="{A1463BDB-05E7-1D85-3B97-66ED8E1377AD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" name="Google Shape;543;p32">
                <a:extLst>
                  <a:ext uri="{FF2B5EF4-FFF2-40B4-BE49-F238E27FC236}">
                    <a16:creationId xmlns:a16="http://schemas.microsoft.com/office/drawing/2014/main" id="{0B92096F-81C6-A7DC-DF31-3C5E82908742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544;p32">
                <a:extLst>
                  <a:ext uri="{FF2B5EF4-FFF2-40B4-BE49-F238E27FC236}">
                    <a16:creationId xmlns:a16="http://schemas.microsoft.com/office/drawing/2014/main" id="{FC77F9C7-8DFB-93C6-2BCB-5DD0D912BEEE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" name="Google Shape;545;p32">
            <a:extLst>
              <a:ext uri="{FF2B5EF4-FFF2-40B4-BE49-F238E27FC236}">
                <a16:creationId xmlns:a16="http://schemas.microsoft.com/office/drawing/2014/main" id="{C1891FE4-51F6-BF67-D7CD-D2B7AE424E40}"/>
              </a:ext>
            </a:extLst>
          </p:cNvPr>
          <p:cNvSpPr txBox="1">
            <a:spLocks/>
          </p:cNvSpPr>
          <p:nvPr/>
        </p:nvSpPr>
        <p:spPr>
          <a:xfrm>
            <a:off x="262516" y="849960"/>
            <a:ext cx="1087783" cy="1090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5055166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>
          <a:extLst>
            <a:ext uri="{FF2B5EF4-FFF2-40B4-BE49-F238E27FC236}">
              <a16:creationId xmlns:a16="http://schemas.microsoft.com/office/drawing/2014/main" id="{5B4F8F54-BDA6-C4F9-0F66-0EFEB059C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8">
            <a:extLst>
              <a:ext uri="{FF2B5EF4-FFF2-40B4-BE49-F238E27FC236}">
                <a16:creationId xmlns:a16="http://schemas.microsoft.com/office/drawing/2014/main" id="{D54ADFE9-4F1E-C9C5-227E-010FE9FEBB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50299" y="77774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Where do you buy it?</a:t>
            </a:r>
            <a:endParaRPr sz="2400"/>
          </a:p>
        </p:txBody>
      </p:sp>
      <p:pic>
        <p:nvPicPr>
          <p:cNvPr id="764" name="Google Shape;764;p38">
            <a:hlinkClick r:id="rId3"/>
            <a:extLst>
              <a:ext uri="{FF2B5EF4-FFF2-40B4-BE49-F238E27FC236}">
                <a16:creationId xmlns:a16="http://schemas.microsoft.com/office/drawing/2014/main" id="{E298EEB6-52D3-1164-F126-86EE9C67D5CD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2081290" y="1340159"/>
            <a:ext cx="5372147" cy="3321777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38">
            <a:extLst>
              <a:ext uri="{FF2B5EF4-FFF2-40B4-BE49-F238E27FC236}">
                <a16:creationId xmlns:a16="http://schemas.microsoft.com/office/drawing/2014/main" id="{520E0D2D-3CA8-6D3D-3A1D-024F48455471}"/>
              </a:ext>
            </a:extLst>
          </p:cNvPr>
          <p:cNvSpPr/>
          <p:nvPr/>
        </p:nvSpPr>
        <p:spPr>
          <a:xfrm>
            <a:off x="715148" y="1417336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35;p32">
            <a:extLst>
              <a:ext uri="{FF2B5EF4-FFF2-40B4-BE49-F238E27FC236}">
                <a16:creationId xmlns:a16="http://schemas.microsoft.com/office/drawing/2014/main" id="{D624F230-B1E7-16B5-6EAF-496EE0CD2156}"/>
              </a:ext>
            </a:extLst>
          </p:cNvPr>
          <p:cNvGrpSpPr/>
          <p:nvPr/>
        </p:nvGrpSpPr>
        <p:grpSpPr>
          <a:xfrm>
            <a:off x="91804" y="541613"/>
            <a:ext cx="1526616" cy="1525483"/>
            <a:chOff x="715100" y="274199"/>
            <a:chExt cx="1920300" cy="1918875"/>
          </a:xfrm>
        </p:grpSpPr>
        <p:sp>
          <p:nvSpPr>
            <p:cNvPr id="3" name="Google Shape;536;p32">
              <a:extLst>
                <a:ext uri="{FF2B5EF4-FFF2-40B4-BE49-F238E27FC236}">
                  <a16:creationId xmlns:a16="http://schemas.microsoft.com/office/drawing/2014/main" id="{AA94B2EC-E544-3598-52F6-18893110A445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537;p32">
              <a:extLst>
                <a:ext uri="{FF2B5EF4-FFF2-40B4-BE49-F238E27FC236}">
                  <a16:creationId xmlns:a16="http://schemas.microsoft.com/office/drawing/2014/main" id="{E767463B-1E84-66F7-1AA4-92471D3BAE99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" name="Google Shape;538;p32">
                <a:extLst>
                  <a:ext uri="{FF2B5EF4-FFF2-40B4-BE49-F238E27FC236}">
                    <a16:creationId xmlns:a16="http://schemas.microsoft.com/office/drawing/2014/main" id="{264CD34C-8B91-62E8-4E9D-FB7C0B1741C9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5400"/>
              </a:p>
            </p:txBody>
          </p:sp>
          <p:cxnSp>
            <p:nvCxnSpPr>
              <p:cNvPr id="6" name="Google Shape;539;p32">
                <a:extLst>
                  <a:ext uri="{FF2B5EF4-FFF2-40B4-BE49-F238E27FC236}">
                    <a16:creationId xmlns:a16="http://schemas.microsoft.com/office/drawing/2014/main" id="{4DD2360A-C0F8-8AD0-9CD2-F80949DE27CC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" name="Google Shape;540;p32">
                <a:extLst>
                  <a:ext uri="{FF2B5EF4-FFF2-40B4-BE49-F238E27FC236}">
                    <a16:creationId xmlns:a16="http://schemas.microsoft.com/office/drawing/2014/main" id="{48C8640D-7DCD-76E6-02E1-23B58CAB8BF9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" name="Google Shape;541;p32">
                  <a:extLst>
                    <a:ext uri="{FF2B5EF4-FFF2-40B4-BE49-F238E27FC236}">
                      <a16:creationId xmlns:a16="http://schemas.microsoft.com/office/drawing/2014/main" id="{471F8B02-A9FB-C15D-AE3D-000D85BD996C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" name="Google Shape;542;p32">
                  <a:extLst>
                    <a:ext uri="{FF2B5EF4-FFF2-40B4-BE49-F238E27FC236}">
                      <a16:creationId xmlns:a16="http://schemas.microsoft.com/office/drawing/2014/main" id="{754D69C8-6BA6-E944-9097-47D1E9D2F045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" name="Google Shape;543;p32">
                <a:extLst>
                  <a:ext uri="{FF2B5EF4-FFF2-40B4-BE49-F238E27FC236}">
                    <a16:creationId xmlns:a16="http://schemas.microsoft.com/office/drawing/2014/main" id="{2A135286-8A9F-3434-742D-73EC6AE4B8D4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544;p32">
                <a:extLst>
                  <a:ext uri="{FF2B5EF4-FFF2-40B4-BE49-F238E27FC236}">
                    <a16:creationId xmlns:a16="http://schemas.microsoft.com/office/drawing/2014/main" id="{7887084B-EB6D-C177-F7E0-BE0620AD691D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" name="Google Shape;545;p32">
            <a:extLst>
              <a:ext uri="{FF2B5EF4-FFF2-40B4-BE49-F238E27FC236}">
                <a16:creationId xmlns:a16="http://schemas.microsoft.com/office/drawing/2014/main" id="{CCF027D2-C5EF-8608-8967-F579F24683BE}"/>
              </a:ext>
            </a:extLst>
          </p:cNvPr>
          <p:cNvSpPr txBox="1">
            <a:spLocks/>
          </p:cNvSpPr>
          <p:nvPr/>
        </p:nvSpPr>
        <p:spPr>
          <a:xfrm>
            <a:off x="262516" y="849960"/>
            <a:ext cx="1087783" cy="1090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511354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8"/>
          <p:cNvSpPr txBox="1">
            <a:spLocks noGrp="1"/>
          </p:cNvSpPr>
          <p:nvPr>
            <p:ph type="title"/>
          </p:nvPr>
        </p:nvSpPr>
        <p:spPr>
          <a:xfrm>
            <a:off x="1399043" y="758457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Chart showing web filtering usage trends</a:t>
            </a:r>
            <a:endParaRPr sz="2400"/>
          </a:p>
        </p:txBody>
      </p:sp>
      <p:pic>
        <p:nvPicPr>
          <p:cNvPr id="764" name="Google Shape;764;p38">
            <a:hlinkClick r:id="rId3"/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1998311" y="1340159"/>
            <a:ext cx="5538105" cy="3321778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38"/>
          <p:cNvSpPr/>
          <p:nvPr/>
        </p:nvSpPr>
        <p:spPr>
          <a:xfrm>
            <a:off x="715148" y="1417336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35;p32">
            <a:extLst>
              <a:ext uri="{FF2B5EF4-FFF2-40B4-BE49-F238E27FC236}">
                <a16:creationId xmlns:a16="http://schemas.microsoft.com/office/drawing/2014/main" id="{7453F9CE-8069-8BDA-CE52-E0A11B87DAEB}"/>
              </a:ext>
            </a:extLst>
          </p:cNvPr>
          <p:cNvGrpSpPr/>
          <p:nvPr/>
        </p:nvGrpSpPr>
        <p:grpSpPr>
          <a:xfrm>
            <a:off x="91804" y="541613"/>
            <a:ext cx="1526616" cy="1525483"/>
            <a:chOff x="715100" y="274199"/>
            <a:chExt cx="1920300" cy="1918875"/>
          </a:xfrm>
        </p:grpSpPr>
        <p:sp>
          <p:nvSpPr>
            <p:cNvPr id="3" name="Google Shape;536;p32">
              <a:extLst>
                <a:ext uri="{FF2B5EF4-FFF2-40B4-BE49-F238E27FC236}">
                  <a16:creationId xmlns:a16="http://schemas.microsoft.com/office/drawing/2014/main" id="{C07436AA-82A8-06DA-C657-1F5E39A9AD7C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537;p32">
              <a:extLst>
                <a:ext uri="{FF2B5EF4-FFF2-40B4-BE49-F238E27FC236}">
                  <a16:creationId xmlns:a16="http://schemas.microsoft.com/office/drawing/2014/main" id="{14357609-5F5D-A8DA-B7F9-439FEE1ED542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" name="Google Shape;538;p32">
                <a:extLst>
                  <a:ext uri="{FF2B5EF4-FFF2-40B4-BE49-F238E27FC236}">
                    <a16:creationId xmlns:a16="http://schemas.microsoft.com/office/drawing/2014/main" id="{CF68D664-6BE0-4E62-368D-CC8A84A5B0D8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5400"/>
              </a:p>
            </p:txBody>
          </p:sp>
          <p:cxnSp>
            <p:nvCxnSpPr>
              <p:cNvPr id="6" name="Google Shape;539;p32">
                <a:extLst>
                  <a:ext uri="{FF2B5EF4-FFF2-40B4-BE49-F238E27FC236}">
                    <a16:creationId xmlns:a16="http://schemas.microsoft.com/office/drawing/2014/main" id="{6C06FE1D-F4E6-0BBE-CC43-BD5DD22B8279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" name="Google Shape;540;p32">
                <a:extLst>
                  <a:ext uri="{FF2B5EF4-FFF2-40B4-BE49-F238E27FC236}">
                    <a16:creationId xmlns:a16="http://schemas.microsoft.com/office/drawing/2014/main" id="{492633B2-E3DE-B103-252D-FCA0E3BBEF4D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" name="Google Shape;541;p32">
                  <a:extLst>
                    <a:ext uri="{FF2B5EF4-FFF2-40B4-BE49-F238E27FC236}">
                      <a16:creationId xmlns:a16="http://schemas.microsoft.com/office/drawing/2014/main" id="{6C55C594-5A82-E0B0-8981-2D2EB0BF0F1A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" name="Google Shape;542;p32">
                  <a:extLst>
                    <a:ext uri="{FF2B5EF4-FFF2-40B4-BE49-F238E27FC236}">
                      <a16:creationId xmlns:a16="http://schemas.microsoft.com/office/drawing/2014/main" id="{24B0BF01-30C8-50CA-9E1B-5456C1AB52ED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" name="Google Shape;543;p32">
                <a:extLst>
                  <a:ext uri="{FF2B5EF4-FFF2-40B4-BE49-F238E27FC236}">
                    <a16:creationId xmlns:a16="http://schemas.microsoft.com/office/drawing/2014/main" id="{5B4480F1-CC41-6E79-C369-5E244808569A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544;p32">
                <a:extLst>
                  <a:ext uri="{FF2B5EF4-FFF2-40B4-BE49-F238E27FC236}">
                    <a16:creationId xmlns:a16="http://schemas.microsoft.com/office/drawing/2014/main" id="{8055B1D5-DA7F-74D9-5DF2-F34E32611CC5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" name="Google Shape;545;p32">
            <a:extLst>
              <a:ext uri="{FF2B5EF4-FFF2-40B4-BE49-F238E27FC236}">
                <a16:creationId xmlns:a16="http://schemas.microsoft.com/office/drawing/2014/main" id="{8059F797-F1F9-0B1E-247D-9850BC02F37E}"/>
              </a:ext>
            </a:extLst>
          </p:cNvPr>
          <p:cNvSpPr txBox="1">
            <a:spLocks/>
          </p:cNvSpPr>
          <p:nvPr/>
        </p:nvSpPr>
        <p:spPr>
          <a:xfrm>
            <a:off x="262516" y="849960"/>
            <a:ext cx="1087783" cy="1090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>
          <a:extLst>
            <a:ext uri="{FF2B5EF4-FFF2-40B4-BE49-F238E27FC236}">
              <a16:creationId xmlns:a16="http://schemas.microsoft.com/office/drawing/2014/main" id="{D90DA59F-484B-ABB7-D537-775A31BA8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8">
            <a:extLst>
              <a:ext uri="{FF2B5EF4-FFF2-40B4-BE49-F238E27FC236}">
                <a16:creationId xmlns:a16="http://schemas.microsoft.com/office/drawing/2014/main" id="{CC649439-04CB-6793-EFC9-A7FBA70501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74688" y="829818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Chart about the truth of buying things</a:t>
            </a:r>
            <a:endParaRPr sz="2400"/>
          </a:p>
        </p:txBody>
      </p:sp>
      <p:pic>
        <p:nvPicPr>
          <p:cNvPr id="764" name="Google Shape;764;p38">
            <a:hlinkClick r:id="rId3"/>
            <a:extLst>
              <a:ext uri="{FF2B5EF4-FFF2-40B4-BE49-F238E27FC236}">
                <a16:creationId xmlns:a16="http://schemas.microsoft.com/office/drawing/2014/main" id="{9F3E328A-07B4-6D70-F39C-140AAA3CAB26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2082499" y="1340159"/>
            <a:ext cx="5371263" cy="3321778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38">
            <a:extLst>
              <a:ext uri="{FF2B5EF4-FFF2-40B4-BE49-F238E27FC236}">
                <a16:creationId xmlns:a16="http://schemas.microsoft.com/office/drawing/2014/main" id="{C9477B98-4FF5-0D05-B6E4-635CCAE048C0}"/>
              </a:ext>
            </a:extLst>
          </p:cNvPr>
          <p:cNvSpPr/>
          <p:nvPr/>
        </p:nvSpPr>
        <p:spPr>
          <a:xfrm>
            <a:off x="715148" y="1417336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35;p32">
            <a:extLst>
              <a:ext uri="{FF2B5EF4-FFF2-40B4-BE49-F238E27FC236}">
                <a16:creationId xmlns:a16="http://schemas.microsoft.com/office/drawing/2014/main" id="{514CC765-E28B-63C2-FF7F-9CC2D99D4C02}"/>
              </a:ext>
            </a:extLst>
          </p:cNvPr>
          <p:cNvGrpSpPr/>
          <p:nvPr/>
        </p:nvGrpSpPr>
        <p:grpSpPr>
          <a:xfrm>
            <a:off x="91804" y="541613"/>
            <a:ext cx="1526616" cy="1525483"/>
            <a:chOff x="715100" y="274199"/>
            <a:chExt cx="1920300" cy="1918875"/>
          </a:xfrm>
        </p:grpSpPr>
        <p:sp>
          <p:nvSpPr>
            <p:cNvPr id="3" name="Google Shape;536;p32">
              <a:extLst>
                <a:ext uri="{FF2B5EF4-FFF2-40B4-BE49-F238E27FC236}">
                  <a16:creationId xmlns:a16="http://schemas.microsoft.com/office/drawing/2014/main" id="{8FE24AEC-658C-B645-D24F-E126C9FF2FCD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537;p32">
              <a:extLst>
                <a:ext uri="{FF2B5EF4-FFF2-40B4-BE49-F238E27FC236}">
                  <a16:creationId xmlns:a16="http://schemas.microsoft.com/office/drawing/2014/main" id="{0014A812-65BE-0B28-B756-842B3B215031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" name="Google Shape;538;p32">
                <a:extLst>
                  <a:ext uri="{FF2B5EF4-FFF2-40B4-BE49-F238E27FC236}">
                    <a16:creationId xmlns:a16="http://schemas.microsoft.com/office/drawing/2014/main" id="{0C8CC849-AF05-544C-2816-602D4CF496C3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5400"/>
              </a:p>
            </p:txBody>
          </p:sp>
          <p:cxnSp>
            <p:nvCxnSpPr>
              <p:cNvPr id="6" name="Google Shape;539;p32">
                <a:extLst>
                  <a:ext uri="{FF2B5EF4-FFF2-40B4-BE49-F238E27FC236}">
                    <a16:creationId xmlns:a16="http://schemas.microsoft.com/office/drawing/2014/main" id="{4BDB9F9B-0094-95BA-16DB-762281B70E69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" name="Google Shape;540;p32">
                <a:extLst>
                  <a:ext uri="{FF2B5EF4-FFF2-40B4-BE49-F238E27FC236}">
                    <a16:creationId xmlns:a16="http://schemas.microsoft.com/office/drawing/2014/main" id="{DB1AD99A-6252-C2CC-082B-8446F6B30D5A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" name="Google Shape;541;p32">
                  <a:extLst>
                    <a:ext uri="{FF2B5EF4-FFF2-40B4-BE49-F238E27FC236}">
                      <a16:creationId xmlns:a16="http://schemas.microsoft.com/office/drawing/2014/main" id="{AAE7B4B8-78FE-27D0-0834-FE73AD004FC0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" name="Google Shape;542;p32">
                  <a:extLst>
                    <a:ext uri="{FF2B5EF4-FFF2-40B4-BE49-F238E27FC236}">
                      <a16:creationId xmlns:a16="http://schemas.microsoft.com/office/drawing/2014/main" id="{3B923670-D64F-05B4-F12A-E1D48D35720B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" name="Google Shape;543;p32">
                <a:extLst>
                  <a:ext uri="{FF2B5EF4-FFF2-40B4-BE49-F238E27FC236}">
                    <a16:creationId xmlns:a16="http://schemas.microsoft.com/office/drawing/2014/main" id="{000675F6-37C3-2ABE-0ACB-60D43DB3E2BB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544;p32">
                <a:extLst>
                  <a:ext uri="{FF2B5EF4-FFF2-40B4-BE49-F238E27FC236}">
                    <a16:creationId xmlns:a16="http://schemas.microsoft.com/office/drawing/2014/main" id="{F9B71C13-7978-2668-2F5B-1BC8CBBBE869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" name="Google Shape;545;p32">
            <a:extLst>
              <a:ext uri="{FF2B5EF4-FFF2-40B4-BE49-F238E27FC236}">
                <a16:creationId xmlns:a16="http://schemas.microsoft.com/office/drawing/2014/main" id="{0AF4DDB4-A104-8A61-37D0-3CE28294AC38}"/>
              </a:ext>
            </a:extLst>
          </p:cNvPr>
          <p:cNvSpPr txBox="1">
            <a:spLocks/>
          </p:cNvSpPr>
          <p:nvPr/>
        </p:nvSpPr>
        <p:spPr>
          <a:xfrm>
            <a:off x="262516" y="849960"/>
            <a:ext cx="1087783" cy="1090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9138852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>
          <a:extLst>
            <a:ext uri="{FF2B5EF4-FFF2-40B4-BE49-F238E27FC236}">
              <a16:creationId xmlns:a16="http://schemas.microsoft.com/office/drawing/2014/main" id="{54DFED5A-7307-1AB3-EF1E-82713C0AFB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8">
            <a:extLst>
              <a:ext uri="{FF2B5EF4-FFF2-40B4-BE49-F238E27FC236}">
                <a16:creationId xmlns:a16="http://schemas.microsoft.com/office/drawing/2014/main" id="{2055AEA8-E0F4-4FE7-2705-118290B6C4B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72356" y="813831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Chart about recommendation function</a:t>
            </a:r>
            <a:endParaRPr sz="2400"/>
          </a:p>
        </p:txBody>
      </p:sp>
      <p:pic>
        <p:nvPicPr>
          <p:cNvPr id="764" name="Google Shape;764;p38">
            <a:hlinkClick r:id="rId3"/>
            <a:extLst>
              <a:ext uri="{FF2B5EF4-FFF2-40B4-BE49-F238E27FC236}">
                <a16:creationId xmlns:a16="http://schemas.microsoft.com/office/drawing/2014/main" id="{3CC52BED-31C6-2494-4B64-8DCA4CD0B896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2493965" y="1340159"/>
            <a:ext cx="5371263" cy="3319319"/>
          </a:xfrm>
          <a:prstGeom prst="rect">
            <a:avLst/>
          </a:prstGeom>
          <a:noFill/>
          <a:ln>
            <a:noFill/>
          </a:ln>
        </p:spPr>
      </p:pic>
      <p:sp>
        <p:nvSpPr>
          <p:cNvPr id="777" name="Google Shape;777;p38">
            <a:extLst>
              <a:ext uri="{FF2B5EF4-FFF2-40B4-BE49-F238E27FC236}">
                <a16:creationId xmlns:a16="http://schemas.microsoft.com/office/drawing/2014/main" id="{CE6F8827-F9EE-A28C-17EC-5B004722F1A0}"/>
              </a:ext>
            </a:extLst>
          </p:cNvPr>
          <p:cNvSpPr/>
          <p:nvPr/>
        </p:nvSpPr>
        <p:spPr>
          <a:xfrm>
            <a:off x="715148" y="1417336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35;p32">
            <a:extLst>
              <a:ext uri="{FF2B5EF4-FFF2-40B4-BE49-F238E27FC236}">
                <a16:creationId xmlns:a16="http://schemas.microsoft.com/office/drawing/2014/main" id="{8AE5B09D-5AFF-6570-9F28-2D905709F452}"/>
              </a:ext>
            </a:extLst>
          </p:cNvPr>
          <p:cNvGrpSpPr/>
          <p:nvPr/>
        </p:nvGrpSpPr>
        <p:grpSpPr>
          <a:xfrm>
            <a:off x="91804" y="541613"/>
            <a:ext cx="1526616" cy="1525483"/>
            <a:chOff x="715100" y="274199"/>
            <a:chExt cx="1920300" cy="1918875"/>
          </a:xfrm>
        </p:grpSpPr>
        <p:sp>
          <p:nvSpPr>
            <p:cNvPr id="3" name="Google Shape;536;p32">
              <a:extLst>
                <a:ext uri="{FF2B5EF4-FFF2-40B4-BE49-F238E27FC236}">
                  <a16:creationId xmlns:a16="http://schemas.microsoft.com/office/drawing/2014/main" id="{38E4EE8F-2C30-E928-7903-E6AAA0BEC353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537;p32">
              <a:extLst>
                <a:ext uri="{FF2B5EF4-FFF2-40B4-BE49-F238E27FC236}">
                  <a16:creationId xmlns:a16="http://schemas.microsoft.com/office/drawing/2014/main" id="{6DB71F89-9D97-839F-D396-C35DA21EB2FD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" name="Google Shape;538;p32">
                <a:extLst>
                  <a:ext uri="{FF2B5EF4-FFF2-40B4-BE49-F238E27FC236}">
                    <a16:creationId xmlns:a16="http://schemas.microsoft.com/office/drawing/2014/main" id="{5802EA34-B4C6-D1E9-DA72-CAC4C8DCD585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5400"/>
              </a:p>
            </p:txBody>
          </p:sp>
          <p:cxnSp>
            <p:nvCxnSpPr>
              <p:cNvPr id="6" name="Google Shape;539;p32">
                <a:extLst>
                  <a:ext uri="{FF2B5EF4-FFF2-40B4-BE49-F238E27FC236}">
                    <a16:creationId xmlns:a16="http://schemas.microsoft.com/office/drawing/2014/main" id="{9BF49569-79E8-825B-B2EE-4495FC0EFBA5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" name="Google Shape;540;p32">
                <a:extLst>
                  <a:ext uri="{FF2B5EF4-FFF2-40B4-BE49-F238E27FC236}">
                    <a16:creationId xmlns:a16="http://schemas.microsoft.com/office/drawing/2014/main" id="{49464116-ADB9-4B13-4779-E94E51DD0248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" name="Google Shape;541;p32">
                  <a:extLst>
                    <a:ext uri="{FF2B5EF4-FFF2-40B4-BE49-F238E27FC236}">
                      <a16:creationId xmlns:a16="http://schemas.microsoft.com/office/drawing/2014/main" id="{A61E5851-F501-2C94-371F-BBE2E90E14B4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" name="Google Shape;542;p32">
                  <a:extLst>
                    <a:ext uri="{FF2B5EF4-FFF2-40B4-BE49-F238E27FC236}">
                      <a16:creationId xmlns:a16="http://schemas.microsoft.com/office/drawing/2014/main" id="{851542F5-AE9E-98E2-71EE-DD085DD2DF0E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" name="Google Shape;543;p32">
                <a:extLst>
                  <a:ext uri="{FF2B5EF4-FFF2-40B4-BE49-F238E27FC236}">
                    <a16:creationId xmlns:a16="http://schemas.microsoft.com/office/drawing/2014/main" id="{6FA1B57C-9A5A-7F08-AA6A-D48223532F88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544;p32">
                <a:extLst>
                  <a:ext uri="{FF2B5EF4-FFF2-40B4-BE49-F238E27FC236}">
                    <a16:creationId xmlns:a16="http://schemas.microsoft.com/office/drawing/2014/main" id="{0A606884-EA0D-13FD-F65E-015F3C2ED77B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" name="Google Shape;545;p32">
            <a:extLst>
              <a:ext uri="{FF2B5EF4-FFF2-40B4-BE49-F238E27FC236}">
                <a16:creationId xmlns:a16="http://schemas.microsoft.com/office/drawing/2014/main" id="{A110AFAD-E684-D2EA-17C5-733209468F87}"/>
              </a:ext>
            </a:extLst>
          </p:cNvPr>
          <p:cNvSpPr txBox="1">
            <a:spLocks/>
          </p:cNvSpPr>
          <p:nvPr/>
        </p:nvSpPr>
        <p:spPr>
          <a:xfrm>
            <a:off x="262516" y="849960"/>
            <a:ext cx="1087783" cy="1090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817459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36"/>
          <p:cNvGrpSpPr/>
          <p:nvPr/>
        </p:nvGrpSpPr>
        <p:grpSpPr>
          <a:xfrm>
            <a:off x="4101079" y="1618096"/>
            <a:ext cx="941841" cy="2789257"/>
            <a:chOff x="6592201" y="2061933"/>
            <a:chExt cx="941841" cy="2789257"/>
          </a:xfrm>
        </p:grpSpPr>
        <p:sp>
          <p:nvSpPr>
            <p:cNvPr id="684" name="Google Shape;684;p36"/>
            <p:cNvSpPr/>
            <p:nvPr/>
          </p:nvSpPr>
          <p:spPr>
            <a:xfrm>
              <a:off x="6592201" y="2061933"/>
              <a:ext cx="941841" cy="2789257"/>
            </a:xfrm>
            <a:custGeom>
              <a:avLst/>
              <a:gdLst/>
              <a:ahLst/>
              <a:cxnLst/>
              <a:rect l="l" t="t" r="r" b="b"/>
              <a:pathLst>
                <a:path w="8343" h="24976" extrusionOk="0">
                  <a:moveTo>
                    <a:pt x="440" y="24537"/>
                  </a:moveTo>
                  <a:cubicBezTo>
                    <a:pt x="147" y="24244"/>
                    <a:pt x="1" y="23854"/>
                    <a:pt x="1" y="23464"/>
                  </a:cubicBezTo>
                  <a:lnTo>
                    <a:pt x="1" y="4074"/>
                  </a:lnTo>
                  <a:cubicBezTo>
                    <a:pt x="50" y="1805"/>
                    <a:pt x="1903" y="1"/>
                    <a:pt x="4172" y="1"/>
                  </a:cubicBezTo>
                  <a:cubicBezTo>
                    <a:pt x="6440" y="1"/>
                    <a:pt x="8269" y="1805"/>
                    <a:pt x="8342" y="4074"/>
                  </a:cubicBezTo>
                  <a:lnTo>
                    <a:pt x="8342" y="23464"/>
                  </a:lnTo>
                  <a:cubicBezTo>
                    <a:pt x="8342" y="24293"/>
                    <a:pt x="7659" y="24976"/>
                    <a:pt x="6806" y="24976"/>
                  </a:cubicBezTo>
                  <a:lnTo>
                    <a:pt x="1537" y="24976"/>
                  </a:lnTo>
                  <a:cubicBezTo>
                    <a:pt x="1123" y="24976"/>
                    <a:pt x="733" y="24829"/>
                    <a:pt x="440" y="24537"/>
                  </a:cubicBezTo>
                  <a:close/>
                  <a:moveTo>
                    <a:pt x="4172" y="3293"/>
                  </a:moveTo>
                  <a:cubicBezTo>
                    <a:pt x="4952" y="3293"/>
                    <a:pt x="4952" y="2147"/>
                    <a:pt x="4172" y="2147"/>
                  </a:cubicBezTo>
                  <a:cubicBezTo>
                    <a:pt x="4025" y="2147"/>
                    <a:pt x="3879" y="2196"/>
                    <a:pt x="3757" y="2318"/>
                  </a:cubicBezTo>
                  <a:cubicBezTo>
                    <a:pt x="3537" y="2537"/>
                    <a:pt x="3537" y="2903"/>
                    <a:pt x="3757" y="3123"/>
                  </a:cubicBezTo>
                  <a:cubicBezTo>
                    <a:pt x="3879" y="3244"/>
                    <a:pt x="4025" y="3293"/>
                    <a:pt x="4172" y="3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6"/>
            <p:cNvSpPr/>
            <p:nvPr/>
          </p:nvSpPr>
          <p:spPr>
            <a:xfrm>
              <a:off x="6592201" y="2061933"/>
              <a:ext cx="941841" cy="2789257"/>
            </a:xfrm>
            <a:custGeom>
              <a:avLst/>
              <a:gdLst/>
              <a:ahLst/>
              <a:cxnLst/>
              <a:rect l="l" t="t" r="r" b="b"/>
              <a:pathLst>
                <a:path w="8343" h="24976" extrusionOk="0">
                  <a:moveTo>
                    <a:pt x="391" y="23464"/>
                  </a:moveTo>
                  <a:cubicBezTo>
                    <a:pt x="391" y="23756"/>
                    <a:pt x="513" y="24049"/>
                    <a:pt x="733" y="24268"/>
                  </a:cubicBezTo>
                  <a:cubicBezTo>
                    <a:pt x="928" y="24488"/>
                    <a:pt x="1220" y="24585"/>
                    <a:pt x="1537" y="24585"/>
                  </a:cubicBezTo>
                  <a:lnTo>
                    <a:pt x="6806" y="24585"/>
                  </a:lnTo>
                  <a:cubicBezTo>
                    <a:pt x="7440" y="24585"/>
                    <a:pt x="7952" y="24073"/>
                    <a:pt x="7952" y="23464"/>
                  </a:cubicBezTo>
                  <a:lnTo>
                    <a:pt x="7952" y="4074"/>
                  </a:lnTo>
                  <a:cubicBezTo>
                    <a:pt x="7879" y="2025"/>
                    <a:pt x="6220" y="391"/>
                    <a:pt x="4172" y="391"/>
                  </a:cubicBezTo>
                  <a:cubicBezTo>
                    <a:pt x="2123" y="391"/>
                    <a:pt x="440" y="2025"/>
                    <a:pt x="391" y="4074"/>
                  </a:cubicBezTo>
                  <a:close/>
                  <a:moveTo>
                    <a:pt x="4172" y="2196"/>
                  </a:moveTo>
                  <a:cubicBezTo>
                    <a:pt x="4854" y="2196"/>
                    <a:pt x="4854" y="3244"/>
                    <a:pt x="4172" y="3244"/>
                  </a:cubicBezTo>
                  <a:cubicBezTo>
                    <a:pt x="4025" y="3244"/>
                    <a:pt x="3903" y="3171"/>
                    <a:pt x="3806" y="3074"/>
                  </a:cubicBezTo>
                  <a:cubicBezTo>
                    <a:pt x="3611" y="2879"/>
                    <a:pt x="3611" y="2562"/>
                    <a:pt x="3806" y="2342"/>
                  </a:cubicBezTo>
                  <a:cubicBezTo>
                    <a:pt x="3903" y="2245"/>
                    <a:pt x="4025" y="2196"/>
                    <a:pt x="4172" y="2196"/>
                  </a:cubicBezTo>
                  <a:close/>
                  <a:moveTo>
                    <a:pt x="3611" y="2147"/>
                  </a:moveTo>
                  <a:cubicBezTo>
                    <a:pt x="4220" y="1513"/>
                    <a:pt x="5269" y="2196"/>
                    <a:pt x="4928" y="3025"/>
                  </a:cubicBezTo>
                  <a:cubicBezTo>
                    <a:pt x="4586" y="3854"/>
                    <a:pt x="3367" y="3610"/>
                    <a:pt x="3367" y="2708"/>
                  </a:cubicBezTo>
                  <a:cubicBezTo>
                    <a:pt x="3367" y="2488"/>
                    <a:pt x="3440" y="2293"/>
                    <a:pt x="3611" y="2147"/>
                  </a:cubicBezTo>
                  <a:close/>
                  <a:moveTo>
                    <a:pt x="7196" y="19951"/>
                  </a:moveTo>
                  <a:lnTo>
                    <a:pt x="7196" y="19951"/>
                  </a:lnTo>
                  <a:lnTo>
                    <a:pt x="7196" y="22805"/>
                  </a:lnTo>
                  <a:cubicBezTo>
                    <a:pt x="7196" y="22878"/>
                    <a:pt x="7123" y="22951"/>
                    <a:pt x="7049" y="22951"/>
                  </a:cubicBezTo>
                  <a:lnTo>
                    <a:pt x="1294" y="22951"/>
                  </a:lnTo>
                  <a:cubicBezTo>
                    <a:pt x="1220" y="22951"/>
                    <a:pt x="1147" y="22878"/>
                    <a:pt x="1147" y="22805"/>
                  </a:cubicBezTo>
                  <a:lnTo>
                    <a:pt x="1147" y="5635"/>
                  </a:lnTo>
                  <a:cubicBezTo>
                    <a:pt x="1147" y="5562"/>
                    <a:pt x="1220" y="5488"/>
                    <a:pt x="1294" y="5488"/>
                  </a:cubicBezTo>
                  <a:lnTo>
                    <a:pt x="7025" y="5488"/>
                  </a:lnTo>
                  <a:cubicBezTo>
                    <a:pt x="7123" y="5488"/>
                    <a:pt x="7196" y="5562"/>
                    <a:pt x="7196" y="5635"/>
                  </a:cubicBezTo>
                  <a:lnTo>
                    <a:pt x="7196" y="8488"/>
                  </a:lnTo>
                  <a:lnTo>
                    <a:pt x="7196" y="8488"/>
                  </a:lnTo>
                  <a:lnTo>
                    <a:pt x="7196" y="11366"/>
                  </a:lnTo>
                  <a:lnTo>
                    <a:pt x="7196" y="11366"/>
                  </a:lnTo>
                  <a:lnTo>
                    <a:pt x="7196" y="14220"/>
                  </a:lnTo>
                  <a:lnTo>
                    <a:pt x="7196" y="14220"/>
                  </a:lnTo>
                  <a:lnTo>
                    <a:pt x="7196" y="17073"/>
                  </a:lnTo>
                  <a:lnTo>
                    <a:pt x="7196" y="17073"/>
                  </a:lnTo>
                  <a:lnTo>
                    <a:pt x="7196" y="19927"/>
                  </a:lnTo>
                  <a:close/>
                  <a:moveTo>
                    <a:pt x="6879" y="20098"/>
                  </a:moveTo>
                  <a:lnTo>
                    <a:pt x="6879" y="22659"/>
                  </a:lnTo>
                  <a:lnTo>
                    <a:pt x="1440" y="22659"/>
                  </a:lnTo>
                  <a:lnTo>
                    <a:pt x="1440" y="20098"/>
                  </a:lnTo>
                  <a:close/>
                  <a:moveTo>
                    <a:pt x="1440" y="19781"/>
                  </a:moveTo>
                  <a:lnTo>
                    <a:pt x="1440" y="17220"/>
                  </a:lnTo>
                  <a:lnTo>
                    <a:pt x="6879" y="17220"/>
                  </a:lnTo>
                  <a:lnTo>
                    <a:pt x="6879" y="19781"/>
                  </a:lnTo>
                  <a:close/>
                  <a:moveTo>
                    <a:pt x="1440" y="16927"/>
                  </a:moveTo>
                  <a:lnTo>
                    <a:pt x="1440" y="14366"/>
                  </a:lnTo>
                  <a:lnTo>
                    <a:pt x="6879" y="14366"/>
                  </a:lnTo>
                  <a:lnTo>
                    <a:pt x="6879" y="16927"/>
                  </a:lnTo>
                  <a:close/>
                  <a:moveTo>
                    <a:pt x="1440" y="14074"/>
                  </a:moveTo>
                  <a:lnTo>
                    <a:pt x="1440" y="11513"/>
                  </a:lnTo>
                  <a:lnTo>
                    <a:pt x="6879" y="11513"/>
                  </a:lnTo>
                  <a:lnTo>
                    <a:pt x="6879" y="14074"/>
                  </a:lnTo>
                  <a:close/>
                  <a:moveTo>
                    <a:pt x="1440" y="11196"/>
                  </a:moveTo>
                  <a:lnTo>
                    <a:pt x="1440" y="8635"/>
                  </a:lnTo>
                  <a:lnTo>
                    <a:pt x="6879" y="8635"/>
                  </a:lnTo>
                  <a:lnTo>
                    <a:pt x="6879" y="11196"/>
                  </a:lnTo>
                  <a:close/>
                  <a:moveTo>
                    <a:pt x="1440" y="8342"/>
                  </a:moveTo>
                  <a:lnTo>
                    <a:pt x="1440" y="5805"/>
                  </a:lnTo>
                  <a:lnTo>
                    <a:pt x="6879" y="5805"/>
                  </a:lnTo>
                  <a:lnTo>
                    <a:pt x="6879" y="8366"/>
                  </a:lnTo>
                  <a:close/>
                  <a:moveTo>
                    <a:pt x="440" y="24537"/>
                  </a:moveTo>
                  <a:cubicBezTo>
                    <a:pt x="147" y="24244"/>
                    <a:pt x="1" y="23854"/>
                    <a:pt x="1" y="23464"/>
                  </a:cubicBezTo>
                  <a:lnTo>
                    <a:pt x="1" y="4074"/>
                  </a:lnTo>
                  <a:cubicBezTo>
                    <a:pt x="50" y="1805"/>
                    <a:pt x="1903" y="1"/>
                    <a:pt x="4172" y="1"/>
                  </a:cubicBezTo>
                  <a:cubicBezTo>
                    <a:pt x="6440" y="1"/>
                    <a:pt x="8293" y="1805"/>
                    <a:pt x="8342" y="4074"/>
                  </a:cubicBezTo>
                  <a:lnTo>
                    <a:pt x="8342" y="23464"/>
                  </a:lnTo>
                  <a:cubicBezTo>
                    <a:pt x="8342" y="24293"/>
                    <a:pt x="7659" y="24976"/>
                    <a:pt x="6830" y="24976"/>
                  </a:cubicBezTo>
                  <a:lnTo>
                    <a:pt x="1537" y="24976"/>
                  </a:lnTo>
                  <a:cubicBezTo>
                    <a:pt x="1123" y="24976"/>
                    <a:pt x="733" y="24829"/>
                    <a:pt x="440" y="245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6"/>
            <p:cNvSpPr/>
            <p:nvPr/>
          </p:nvSpPr>
          <p:spPr>
            <a:xfrm>
              <a:off x="6636341" y="2105487"/>
              <a:ext cx="853561" cy="2702149"/>
            </a:xfrm>
            <a:custGeom>
              <a:avLst/>
              <a:gdLst/>
              <a:ahLst/>
              <a:cxnLst/>
              <a:rect l="l" t="t" r="r" b="b"/>
              <a:pathLst>
                <a:path w="7561" h="24196" extrusionOk="0">
                  <a:moveTo>
                    <a:pt x="0" y="3684"/>
                  </a:moveTo>
                  <a:lnTo>
                    <a:pt x="0" y="23074"/>
                  </a:lnTo>
                  <a:cubicBezTo>
                    <a:pt x="0" y="23366"/>
                    <a:pt x="122" y="23659"/>
                    <a:pt x="342" y="23878"/>
                  </a:cubicBezTo>
                  <a:cubicBezTo>
                    <a:pt x="537" y="24098"/>
                    <a:pt x="829" y="24195"/>
                    <a:pt x="1146" y="24195"/>
                  </a:cubicBezTo>
                  <a:lnTo>
                    <a:pt x="6415" y="24195"/>
                  </a:lnTo>
                  <a:cubicBezTo>
                    <a:pt x="7049" y="24195"/>
                    <a:pt x="7561" y="23683"/>
                    <a:pt x="7561" y="23074"/>
                  </a:cubicBezTo>
                  <a:lnTo>
                    <a:pt x="7561" y="3684"/>
                  </a:lnTo>
                  <a:cubicBezTo>
                    <a:pt x="7488" y="1635"/>
                    <a:pt x="5829" y="1"/>
                    <a:pt x="3781" y="1"/>
                  </a:cubicBezTo>
                  <a:cubicBezTo>
                    <a:pt x="1732" y="1"/>
                    <a:pt x="49" y="1635"/>
                    <a:pt x="0" y="3684"/>
                  </a:cubicBezTo>
                  <a:close/>
                  <a:moveTo>
                    <a:pt x="4585" y="2318"/>
                  </a:moveTo>
                  <a:cubicBezTo>
                    <a:pt x="4585" y="3220"/>
                    <a:pt x="3366" y="3464"/>
                    <a:pt x="3024" y="2635"/>
                  </a:cubicBezTo>
                  <a:cubicBezTo>
                    <a:pt x="2683" y="1806"/>
                    <a:pt x="3732" y="1123"/>
                    <a:pt x="4366" y="1757"/>
                  </a:cubicBezTo>
                  <a:cubicBezTo>
                    <a:pt x="4512" y="1903"/>
                    <a:pt x="4585" y="2098"/>
                    <a:pt x="4585" y="2318"/>
                  </a:cubicBezTo>
                  <a:close/>
                  <a:moveTo>
                    <a:pt x="903" y="5098"/>
                  </a:moveTo>
                  <a:lnTo>
                    <a:pt x="6634" y="5098"/>
                  </a:lnTo>
                  <a:cubicBezTo>
                    <a:pt x="6732" y="5098"/>
                    <a:pt x="6805" y="5172"/>
                    <a:pt x="6805" y="5245"/>
                  </a:cubicBezTo>
                  <a:lnTo>
                    <a:pt x="6805" y="8123"/>
                  </a:lnTo>
                  <a:lnTo>
                    <a:pt x="6805" y="8123"/>
                  </a:lnTo>
                  <a:lnTo>
                    <a:pt x="6805" y="10976"/>
                  </a:lnTo>
                  <a:lnTo>
                    <a:pt x="6805" y="10976"/>
                  </a:lnTo>
                  <a:lnTo>
                    <a:pt x="6805" y="13830"/>
                  </a:lnTo>
                  <a:lnTo>
                    <a:pt x="6805" y="13830"/>
                  </a:lnTo>
                  <a:lnTo>
                    <a:pt x="6805" y="16683"/>
                  </a:lnTo>
                  <a:lnTo>
                    <a:pt x="6805" y="16683"/>
                  </a:lnTo>
                  <a:lnTo>
                    <a:pt x="6805" y="19537"/>
                  </a:lnTo>
                  <a:lnTo>
                    <a:pt x="6805" y="19537"/>
                  </a:lnTo>
                  <a:lnTo>
                    <a:pt x="6805" y="22415"/>
                  </a:lnTo>
                  <a:cubicBezTo>
                    <a:pt x="6805" y="22488"/>
                    <a:pt x="6732" y="22561"/>
                    <a:pt x="6634" y="22561"/>
                  </a:cubicBezTo>
                  <a:lnTo>
                    <a:pt x="903" y="22561"/>
                  </a:lnTo>
                  <a:cubicBezTo>
                    <a:pt x="829" y="22561"/>
                    <a:pt x="756" y="22488"/>
                    <a:pt x="756" y="22415"/>
                  </a:cubicBezTo>
                  <a:lnTo>
                    <a:pt x="756" y="5245"/>
                  </a:lnTo>
                  <a:cubicBezTo>
                    <a:pt x="756" y="5172"/>
                    <a:pt x="829" y="5098"/>
                    <a:pt x="903" y="50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6"/>
            <p:cNvSpPr/>
            <p:nvPr/>
          </p:nvSpPr>
          <p:spPr>
            <a:xfrm>
              <a:off x="6754649" y="2707541"/>
              <a:ext cx="614122" cy="286006"/>
            </a:xfrm>
            <a:custGeom>
              <a:avLst/>
              <a:gdLst/>
              <a:ahLst/>
              <a:cxnLst/>
              <a:rect l="l" t="t" r="r" b="b"/>
              <a:pathLst>
                <a:path w="5440" h="2561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666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6"/>
            <p:cNvSpPr/>
            <p:nvPr/>
          </p:nvSpPr>
          <p:spPr>
            <a:xfrm>
              <a:off x="6754649" y="3028949"/>
              <a:ext cx="614122" cy="286006"/>
            </a:xfrm>
            <a:custGeom>
              <a:avLst/>
              <a:gdLst/>
              <a:ahLst/>
              <a:cxnLst/>
              <a:rect l="l" t="t" r="r" b="b"/>
              <a:pathLst>
                <a:path w="5440" h="2561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7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6"/>
            <p:cNvSpPr/>
            <p:nvPr/>
          </p:nvSpPr>
          <p:spPr>
            <a:xfrm>
              <a:off x="6754649" y="3347564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1"/>
                  </a:moveTo>
                  <a:lnTo>
                    <a:pt x="1" y="2562"/>
                  </a:lnTo>
                  <a:lnTo>
                    <a:pt x="5440" y="2562"/>
                  </a:lnTo>
                  <a:lnTo>
                    <a:pt x="5440" y="1"/>
                  </a:lnTo>
                  <a:close/>
                </a:path>
              </a:pathLst>
            </a:custGeom>
            <a:solidFill>
              <a:schemeClr val="accent3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6"/>
            <p:cNvSpPr/>
            <p:nvPr/>
          </p:nvSpPr>
          <p:spPr>
            <a:xfrm>
              <a:off x="6754649" y="3666292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866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6"/>
            <p:cNvSpPr/>
            <p:nvPr/>
          </p:nvSpPr>
          <p:spPr>
            <a:xfrm>
              <a:off x="6754649" y="3987700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9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6"/>
            <p:cNvSpPr/>
            <p:nvPr/>
          </p:nvSpPr>
          <p:spPr>
            <a:xfrm>
              <a:off x="6754649" y="4306316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1"/>
                  </a:moveTo>
                  <a:lnTo>
                    <a:pt x="1" y="2562"/>
                  </a:lnTo>
                  <a:lnTo>
                    <a:pt x="5440" y="2562"/>
                  </a:lnTo>
                  <a:lnTo>
                    <a:pt x="5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6"/>
            <p:cNvSpPr/>
            <p:nvPr/>
          </p:nvSpPr>
          <p:spPr>
            <a:xfrm>
              <a:off x="6655532" y="2184555"/>
              <a:ext cx="834370" cy="2623081"/>
            </a:xfrm>
            <a:custGeom>
              <a:avLst/>
              <a:gdLst/>
              <a:ahLst/>
              <a:cxnLst/>
              <a:rect l="l" t="t" r="r" b="b"/>
              <a:pathLst>
                <a:path w="7391" h="23488" extrusionOk="0">
                  <a:moveTo>
                    <a:pt x="6928" y="21951"/>
                  </a:moveTo>
                  <a:cubicBezTo>
                    <a:pt x="6928" y="22244"/>
                    <a:pt x="6830" y="22536"/>
                    <a:pt x="6610" y="22756"/>
                  </a:cubicBezTo>
                  <a:cubicBezTo>
                    <a:pt x="6391" y="22975"/>
                    <a:pt x="6098" y="23073"/>
                    <a:pt x="5806" y="23097"/>
                  </a:cubicBezTo>
                  <a:lnTo>
                    <a:pt x="513" y="23097"/>
                  </a:lnTo>
                  <a:cubicBezTo>
                    <a:pt x="342" y="23097"/>
                    <a:pt x="172" y="23048"/>
                    <a:pt x="1" y="22951"/>
                  </a:cubicBezTo>
                  <a:cubicBezTo>
                    <a:pt x="50" y="23024"/>
                    <a:pt x="98" y="23097"/>
                    <a:pt x="172" y="23170"/>
                  </a:cubicBezTo>
                  <a:cubicBezTo>
                    <a:pt x="367" y="23390"/>
                    <a:pt x="659" y="23487"/>
                    <a:pt x="976" y="23487"/>
                  </a:cubicBezTo>
                  <a:lnTo>
                    <a:pt x="6245" y="23487"/>
                  </a:lnTo>
                  <a:cubicBezTo>
                    <a:pt x="6879" y="23487"/>
                    <a:pt x="7391" y="22975"/>
                    <a:pt x="7391" y="22366"/>
                  </a:cubicBezTo>
                  <a:lnTo>
                    <a:pt x="7391" y="2976"/>
                  </a:lnTo>
                  <a:cubicBezTo>
                    <a:pt x="7391" y="1976"/>
                    <a:pt x="6976" y="1025"/>
                    <a:pt x="6269" y="317"/>
                  </a:cubicBezTo>
                  <a:cubicBezTo>
                    <a:pt x="6171" y="195"/>
                    <a:pt x="6049" y="98"/>
                    <a:pt x="5928" y="0"/>
                  </a:cubicBezTo>
                  <a:cubicBezTo>
                    <a:pt x="6586" y="707"/>
                    <a:pt x="6952" y="1610"/>
                    <a:pt x="6928" y="2561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4" name="Google Shape;694;p36"/>
          <p:cNvSpPr txBox="1">
            <a:spLocks noGrp="1"/>
          </p:cNvSpPr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Needs assessment</a:t>
            </a:r>
            <a:endParaRPr lang="vi-VN"/>
          </a:p>
        </p:txBody>
      </p:sp>
      <p:sp>
        <p:nvSpPr>
          <p:cNvPr id="695" name="Google Shape;695;p36"/>
          <p:cNvSpPr txBox="1"/>
          <p:nvPr/>
        </p:nvSpPr>
        <p:spPr>
          <a:xfrm>
            <a:off x="6101500" y="1731550"/>
            <a:ext cx="3239955" cy="49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000">
                <a:solidFill>
                  <a:schemeClr val="dk1"/>
                </a:solidFill>
                <a:latin typeface="Rubik Black"/>
                <a:ea typeface="Rubik Black"/>
                <a:cs typeface="Rubik Black"/>
              </a:rPr>
              <a:t>Filter and recommendations</a:t>
            </a:r>
          </a:p>
        </p:txBody>
      </p:sp>
      <p:sp>
        <p:nvSpPr>
          <p:cNvPr id="696" name="Google Shape;696;p36"/>
          <p:cNvSpPr txBox="1"/>
          <p:nvPr/>
        </p:nvSpPr>
        <p:spPr>
          <a:xfrm>
            <a:off x="6101500" y="2199817"/>
            <a:ext cx="2797504" cy="83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dk1"/>
                </a:solidFill>
                <a:latin typeface="Karla"/>
              </a:rPr>
              <a:t>Users want general and  personal recommendations without specific filter on technical information</a:t>
            </a:r>
          </a:p>
        </p:txBody>
      </p:sp>
      <p:sp>
        <p:nvSpPr>
          <p:cNvPr id="697" name="Google Shape;697;p36"/>
          <p:cNvSpPr txBox="1"/>
          <p:nvPr/>
        </p:nvSpPr>
        <p:spPr>
          <a:xfrm>
            <a:off x="715125" y="3196485"/>
            <a:ext cx="2327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ubik Black"/>
                <a:cs typeface="Rubik Black"/>
                <a:sym typeface="Rubik Black"/>
              </a:rPr>
              <a:t>Reliability</a:t>
            </a:r>
            <a:endParaRPr lang="vi-VN" sz="1200"/>
          </a:p>
        </p:txBody>
      </p:sp>
      <p:sp>
        <p:nvSpPr>
          <p:cNvPr id="698" name="Google Shape;698;p36"/>
          <p:cNvSpPr txBox="1"/>
          <p:nvPr/>
        </p:nvSpPr>
        <p:spPr>
          <a:xfrm>
            <a:off x="715100" y="2190590"/>
            <a:ext cx="23274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Users prefer simple design with as less pop up ads as possible</a:t>
            </a:r>
            <a:endParaRPr lang="en">
              <a:solidFill>
                <a:schemeClr val="dk1"/>
              </a:solidFill>
              <a:latin typeface="Karla"/>
              <a:ea typeface="Karla"/>
              <a:cs typeface="Karla"/>
            </a:endParaRPr>
          </a:p>
        </p:txBody>
      </p:sp>
      <p:sp>
        <p:nvSpPr>
          <p:cNvPr id="699" name="Google Shape;699;p36"/>
          <p:cNvSpPr txBox="1"/>
          <p:nvPr/>
        </p:nvSpPr>
        <p:spPr>
          <a:xfrm>
            <a:off x="715100" y="3655375"/>
            <a:ext cx="2327400" cy="8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/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Users often need insurance about product's quality</a:t>
            </a:r>
            <a:endParaRPr lang="en">
              <a:solidFill>
                <a:schemeClr val="dk1"/>
              </a:solidFill>
              <a:latin typeface="Karla"/>
              <a:ea typeface="Karla"/>
              <a:cs typeface="Karla"/>
            </a:endParaRPr>
          </a:p>
        </p:txBody>
      </p:sp>
      <p:sp>
        <p:nvSpPr>
          <p:cNvPr id="700" name="Google Shape;700;p36"/>
          <p:cNvSpPr txBox="1"/>
          <p:nvPr/>
        </p:nvSpPr>
        <p:spPr>
          <a:xfrm>
            <a:off x="6101500" y="3196475"/>
            <a:ext cx="2327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ubik Black"/>
                <a:cs typeface="Rubik Black"/>
              </a:rPr>
              <a:t>Reviews</a:t>
            </a:r>
          </a:p>
        </p:txBody>
      </p:sp>
      <p:sp>
        <p:nvSpPr>
          <p:cNvPr id="701" name="Google Shape;701;p36"/>
          <p:cNvSpPr txBox="1"/>
          <p:nvPr/>
        </p:nvSpPr>
        <p:spPr>
          <a:xfrm>
            <a:off x="6101475" y="3683053"/>
            <a:ext cx="2603932" cy="749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>
                <a:solidFill>
                  <a:schemeClr val="dk1"/>
                </a:solidFill>
                <a:latin typeface="Karla"/>
              </a:rPr>
              <a:t>Users find spam reviews for sale are annoying, they want detail and authentic experience from other buyers</a:t>
            </a:r>
          </a:p>
        </p:txBody>
      </p:sp>
      <p:sp>
        <p:nvSpPr>
          <p:cNvPr id="702" name="Google Shape;702;p36"/>
          <p:cNvSpPr txBox="1"/>
          <p:nvPr/>
        </p:nvSpPr>
        <p:spPr>
          <a:xfrm>
            <a:off x="715100" y="1731560"/>
            <a:ext cx="23274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/>
            <a:r>
              <a:rPr lang="en-US" sz="20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Friendly interface</a:t>
            </a:r>
          </a:p>
        </p:txBody>
      </p:sp>
      <p:cxnSp>
        <p:nvCxnSpPr>
          <p:cNvPr id="703" name="Google Shape;703;p36"/>
          <p:cNvCxnSpPr>
            <a:stCxn id="702" idx="3"/>
          </p:cNvCxnSpPr>
          <p:nvPr/>
        </p:nvCxnSpPr>
        <p:spPr>
          <a:xfrm>
            <a:off x="3042500" y="2005910"/>
            <a:ext cx="1530000" cy="409800"/>
          </a:xfrm>
          <a:prstGeom prst="bentConnector3">
            <a:avLst>
              <a:gd name="adj1" fmla="val 23917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04" name="Google Shape;704;p36"/>
          <p:cNvCxnSpPr>
            <a:stCxn id="700" idx="1"/>
          </p:cNvCxnSpPr>
          <p:nvPr/>
        </p:nvCxnSpPr>
        <p:spPr>
          <a:xfrm flipH="1">
            <a:off x="4573300" y="3470825"/>
            <a:ext cx="1528200" cy="547800"/>
          </a:xfrm>
          <a:prstGeom prst="bentConnector3">
            <a:avLst>
              <a:gd name="adj1" fmla="val 23979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05" name="Google Shape;705;p36"/>
          <p:cNvCxnSpPr>
            <a:stCxn id="695" idx="1"/>
          </p:cNvCxnSpPr>
          <p:nvPr/>
        </p:nvCxnSpPr>
        <p:spPr>
          <a:xfrm rot="10800000" flipV="1">
            <a:off x="4576900" y="1978248"/>
            <a:ext cx="1524600" cy="107405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706" name="Google Shape;706;p36"/>
          <p:cNvCxnSpPr>
            <a:stCxn id="697" idx="3"/>
          </p:cNvCxnSpPr>
          <p:nvPr/>
        </p:nvCxnSpPr>
        <p:spPr>
          <a:xfrm>
            <a:off x="3042525" y="3470835"/>
            <a:ext cx="1536000" cy="230100"/>
          </a:xfrm>
          <a:prstGeom prst="bentConnector3">
            <a:avLst>
              <a:gd name="adj1" fmla="val 23901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Google Shape;1235;p52"/>
          <p:cNvSpPr txBox="1">
            <a:spLocks noGrp="1"/>
          </p:cNvSpPr>
          <p:nvPr>
            <p:ph type="subTitle" idx="1"/>
          </p:nvPr>
        </p:nvSpPr>
        <p:spPr>
          <a:xfrm>
            <a:off x="2285980" y="2285981"/>
            <a:ext cx="4572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Does anyone have any questions?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/>
          </a:p>
        </p:txBody>
      </p:sp>
      <p:sp>
        <p:nvSpPr>
          <p:cNvPr id="1236" name="Google Shape;1236;p52"/>
          <p:cNvSpPr txBox="1">
            <a:spLocks noGrp="1"/>
          </p:cNvSpPr>
          <p:nvPr>
            <p:ph type="ctrTitle"/>
          </p:nvPr>
        </p:nvSpPr>
        <p:spPr>
          <a:xfrm>
            <a:off x="2285980" y="1371573"/>
            <a:ext cx="45720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1238" name="Google Shape;1238;p52"/>
          <p:cNvGrpSpPr/>
          <p:nvPr/>
        </p:nvGrpSpPr>
        <p:grpSpPr>
          <a:xfrm>
            <a:off x="274188" y="1428844"/>
            <a:ext cx="1827475" cy="1051350"/>
            <a:chOff x="6161988" y="3104373"/>
            <a:chExt cx="1827475" cy="1051350"/>
          </a:xfrm>
        </p:grpSpPr>
        <p:grpSp>
          <p:nvGrpSpPr>
            <p:cNvPr id="1239" name="Google Shape;1239;p52"/>
            <p:cNvGrpSpPr/>
            <p:nvPr/>
          </p:nvGrpSpPr>
          <p:grpSpPr>
            <a:xfrm>
              <a:off x="6161988" y="3104373"/>
              <a:ext cx="1827475" cy="1051350"/>
              <a:chOff x="274188" y="1278048"/>
              <a:chExt cx="1827475" cy="1051350"/>
            </a:xfrm>
          </p:grpSpPr>
          <p:sp>
            <p:nvSpPr>
              <p:cNvPr id="1240" name="Google Shape;1240;p52"/>
              <p:cNvSpPr/>
              <p:nvPr/>
            </p:nvSpPr>
            <p:spPr>
              <a:xfrm>
                <a:off x="364363" y="1369398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41" name="Google Shape;1241;p52"/>
              <p:cNvGrpSpPr/>
              <p:nvPr/>
            </p:nvGrpSpPr>
            <p:grpSpPr>
              <a:xfrm>
                <a:off x="274188" y="1278048"/>
                <a:ext cx="1737300" cy="960000"/>
                <a:chOff x="7146475" y="2190661"/>
                <a:chExt cx="1737300" cy="960000"/>
              </a:xfrm>
            </p:grpSpPr>
            <p:sp>
              <p:nvSpPr>
                <p:cNvPr id="1242" name="Google Shape;1242;p52"/>
                <p:cNvSpPr/>
                <p:nvPr/>
              </p:nvSpPr>
              <p:spPr>
                <a:xfrm>
                  <a:off x="7146475" y="2190661"/>
                  <a:ext cx="1737300" cy="9600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43" name="Google Shape;1243;p52"/>
                <p:cNvCxnSpPr/>
                <p:nvPr/>
              </p:nvCxnSpPr>
              <p:spPr>
                <a:xfrm>
                  <a:off x="7151600" y="2373361"/>
                  <a:ext cx="17247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244" name="Google Shape;1244;p52"/>
            <p:cNvGrpSpPr/>
            <p:nvPr/>
          </p:nvGrpSpPr>
          <p:grpSpPr>
            <a:xfrm>
              <a:off x="6349239" y="3420925"/>
              <a:ext cx="1356472" cy="509050"/>
              <a:chOff x="6343699" y="3416675"/>
              <a:chExt cx="1356472" cy="509050"/>
            </a:xfrm>
          </p:grpSpPr>
          <p:sp>
            <p:nvSpPr>
              <p:cNvPr id="1245" name="Google Shape;1245;p52"/>
              <p:cNvSpPr/>
              <p:nvPr/>
            </p:nvSpPr>
            <p:spPr>
              <a:xfrm>
                <a:off x="6343699" y="3524445"/>
                <a:ext cx="776865" cy="54206"/>
              </a:xfrm>
              <a:custGeom>
                <a:avLst/>
                <a:gdLst/>
                <a:ahLst/>
                <a:cxnLst/>
                <a:rect l="l" t="t" r="r" b="b"/>
                <a:pathLst>
                  <a:path w="19319" h="1348" extrusionOk="0">
                    <a:moveTo>
                      <a:pt x="18435" y="1"/>
                    </a:moveTo>
                    <a:cubicBezTo>
                      <a:pt x="18412" y="1"/>
                      <a:pt x="18389" y="2"/>
                      <a:pt x="18366" y="3"/>
                    </a:cubicBezTo>
                    <a:lnTo>
                      <a:pt x="854" y="3"/>
                    </a:lnTo>
                    <a:cubicBezTo>
                      <a:pt x="0" y="52"/>
                      <a:pt x="0" y="1296"/>
                      <a:pt x="854" y="1345"/>
                    </a:cubicBezTo>
                    <a:lnTo>
                      <a:pt x="18366" y="1345"/>
                    </a:lnTo>
                    <a:cubicBezTo>
                      <a:pt x="18389" y="1347"/>
                      <a:pt x="18412" y="1347"/>
                      <a:pt x="18435" y="1347"/>
                    </a:cubicBezTo>
                    <a:cubicBezTo>
                      <a:pt x="19319" y="1347"/>
                      <a:pt x="19319" y="1"/>
                      <a:pt x="184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52"/>
              <p:cNvSpPr/>
              <p:nvPr/>
            </p:nvSpPr>
            <p:spPr>
              <a:xfrm>
                <a:off x="6343699" y="3651035"/>
                <a:ext cx="777147" cy="55131"/>
              </a:xfrm>
              <a:custGeom>
                <a:avLst/>
                <a:gdLst/>
                <a:ahLst/>
                <a:cxnLst/>
                <a:rect l="l" t="t" r="r" b="b"/>
                <a:pathLst>
                  <a:path w="19326" h="1371" extrusionOk="0">
                    <a:moveTo>
                      <a:pt x="18412" y="1"/>
                    </a:moveTo>
                    <a:cubicBezTo>
                      <a:pt x="18397" y="1"/>
                      <a:pt x="18382" y="1"/>
                      <a:pt x="18366" y="2"/>
                    </a:cubicBezTo>
                    <a:lnTo>
                      <a:pt x="854" y="2"/>
                    </a:lnTo>
                    <a:cubicBezTo>
                      <a:pt x="0" y="75"/>
                      <a:pt x="0" y="1319"/>
                      <a:pt x="854" y="1368"/>
                    </a:cubicBezTo>
                    <a:lnTo>
                      <a:pt x="18366" y="1368"/>
                    </a:lnTo>
                    <a:cubicBezTo>
                      <a:pt x="18389" y="1369"/>
                      <a:pt x="18412" y="1370"/>
                      <a:pt x="18434" y="1370"/>
                    </a:cubicBezTo>
                    <a:cubicBezTo>
                      <a:pt x="19326" y="1370"/>
                      <a:pt x="19319" y="1"/>
                      <a:pt x="18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52"/>
              <p:cNvSpPr/>
              <p:nvPr/>
            </p:nvSpPr>
            <p:spPr>
              <a:xfrm>
                <a:off x="6343699" y="3778469"/>
                <a:ext cx="776865" cy="55172"/>
              </a:xfrm>
              <a:custGeom>
                <a:avLst/>
                <a:gdLst/>
                <a:ahLst/>
                <a:cxnLst/>
                <a:rect l="l" t="t" r="r" b="b"/>
                <a:pathLst>
                  <a:path w="19319" h="1372" extrusionOk="0">
                    <a:moveTo>
                      <a:pt x="18433" y="1"/>
                    </a:moveTo>
                    <a:cubicBezTo>
                      <a:pt x="18411" y="1"/>
                      <a:pt x="18389" y="2"/>
                      <a:pt x="18366" y="3"/>
                    </a:cubicBezTo>
                    <a:lnTo>
                      <a:pt x="854" y="3"/>
                    </a:lnTo>
                    <a:cubicBezTo>
                      <a:pt x="0" y="52"/>
                      <a:pt x="0" y="1320"/>
                      <a:pt x="854" y="1369"/>
                    </a:cubicBezTo>
                    <a:lnTo>
                      <a:pt x="18366" y="1369"/>
                    </a:lnTo>
                    <a:cubicBezTo>
                      <a:pt x="18389" y="1371"/>
                      <a:pt x="18411" y="1372"/>
                      <a:pt x="18433" y="1372"/>
                    </a:cubicBezTo>
                    <a:cubicBezTo>
                      <a:pt x="19319" y="1372"/>
                      <a:pt x="19319" y="1"/>
                      <a:pt x="184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52"/>
              <p:cNvSpPr/>
              <p:nvPr/>
            </p:nvSpPr>
            <p:spPr>
              <a:xfrm>
                <a:off x="7286224" y="3416675"/>
                <a:ext cx="413947" cy="509050"/>
              </a:xfrm>
              <a:custGeom>
                <a:avLst/>
                <a:gdLst/>
                <a:ahLst/>
                <a:cxnLst/>
                <a:rect l="l" t="t" r="r" b="b"/>
                <a:pathLst>
                  <a:path w="10294" h="12659" extrusionOk="0">
                    <a:moveTo>
                      <a:pt x="1" y="1"/>
                    </a:moveTo>
                    <a:lnTo>
                      <a:pt x="1" y="12659"/>
                    </a:lnTo>
                    <a:lnTo>
                      <a:pt x="10293" y="12659"/>
                    </a:lnTo>
                    <a:lnTo>
                      <a:pt x="10293" y="1"/>
                    </a:ln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49" name="Google Shape;1249;p52"/>
          <p:cNvGrpSpPr/>
          <p:nvPr/>
        </p:nvGrpSpPr>
        <p:grpSpPr>
          <a:xfrm>
            <a:off x="3630188" y="2941360"/>
            <a:ext cx="1883700" cy="502800"/>
            <a:chOff x="5406488" y="2852975"/>
            <a:chExt cx="1883700" cy="502800"/>
          </a:xfrm>
        </p:grpSpPr>
        <p:grpSp>
          <p:nvGrpSpPr>
            <p:cNvPr id="1250" name="Google Shape;1250;p52"/>
            <p:cNvGrpSpPr/>
            <p:nvPr/>
          </p:nvGrpSpPr>
          <p:grpSpPr>
            <a:xfrm>
              <a:off x="5406488" y="2852975"/>
              <a:ext cx="502800" cy="502800"/>
              <a:chOff x="7034100" y="3230600"/>
              <a:chExt cx="502800" cy="502800"/>
            </a:xfrm>
          </p:grpSpPr>
          <p:sp>
            <p:nvSpPr>
              <p:cNvPr id="1251" name="Google Shape;1251;p52"/>
              <p:cNvSpPr/>
              <p:nvPr/>
            </p:nvSpPr>
            <p:spPr>
              <a:xfrm>
                <a:off x="7034100" y="3230600"/>
                <a:ext cx="502800" cy="502800"/>
              </a:xfrm>
              <a:prstGeom prst="roundRect">
                <a:avLst>
                  <a:gd name="adj" fmla="val 15109"/>
                </a:avLst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52" name="Google Shape;1252;p52"/>
              <p:cNvGrpSpPr/>
              <p:nvPr/>
            </p:nvGrpSpPr>
            <p:grpSpPr>
              <a:xfrm>
                <a:off x="7125480" y="3321980"/>
                <a:ext cx="320041" cy="320041"/>
                <a:chOff x="6166397" y="2888965"/>
                <a:chExt cx="215298" cy="215298"/>
              </a:xfrm>
            </p:grpSpPr>
            <p:sp>
              <p:nvSpPr>
                <p:cNvPr id="1253" name="Google Shape;1253;p52"/>
                <p:cNvSpPr/>
                <p:nvPr/>
              </p:nvSpPr>
              <p:spPr>
                <a:xfrm>
                  <a:off x="6166397" y="2888965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4" name="Google Shape;1254;p52"/>
                <p:cNvSpPr/>
                <p:nvPr/>
              </p:nvSpPr>
              <p:spPr>
                <a:xfrm>
                  <a:off x="6216466" y="2940084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5" name="Google Shape;1255;p52"/>
                <p:cNvSpPr/>
                <p:nvPr/>
              </p:nvSpPr>
              <p:spPr>
                <a:xfrm>
                  <a:off x="6317622" y="2916625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56" name="Google Shape;1256;p52"/>
            <p:cNvGrpSpPr/>
            <p:nvPr/>
          </p:nvGrpSpPr>
          <p:grpSpPr>
            <a:xfrm>
              <a:off x="6101600" y="2852975"/>
              <a:ext cx="502800" cy="502800"/>
              <a:chOff x="7536900" y="2615775"/>
              <a:chExt cx="502800" cy="502800"/>
            </a:xfrm>
          </p:grpSpPr>
          <p:grpSp>
            <p:nvGrpSpPr>
              <p:cNvPr id="1257" name="Google Shape;1257;p52"/>
              <p:cNvGrpSpPr/>
              <p:nvPr/>
            </p:nvGrpSpPr>
            <p:grpSpPr>
              <a:xfrm>
                <a:off x="7628278" y="2728502"/>
                <a:ext cx="320044" cy="277359"/>
                <a:chOff x="6623062" y="2744141"/>
                <a:chExt cx="208105" cy="186109"/>
              </a:xfrm>
            </p:grpSpPr>
            <p:sp>
              <p:nvSpPr>
                <p:cNvPr id="1258" name="Google Shape;1258;p52"/>
                <p:cNvSpPr/>
                <p:nvPr/>
              </p:nvSpPr>
              <p:spPr>
                <a:xfrm>
                  <a:off x="6630256" y="2809710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9" name="Google Shape;1259;p52"/>
                <p:cNvSpPr/>
                <p:nvPr/>
              </p:nvSpPr>
              <p:spPr>
                <a:xfrm>
                  <a:off x="6623062" y="2744141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" name="Google Shape;1260;p52"/>
                <p:cNvSpPr/>
                <p:nvPr/>
              </p:nvSpPr>
              <p:spPr>
                <a:xfrm>
                  <a:off x="6703019" y="2809710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61" name="Google Shape;1261;p52"/>
              <p:cNvSpPr/>
              <p:nvPr/>
            </p:nvSpPr>
            <p:spPr>
              <a:xfrm>
                <a:off x="7536900" y="2615775"/>
                <a:ext cx="502800" cy="502800"/>
              </a:xfrm>
              <a:prstGeom prst="roundRect">
                <a:avLst>
                  <a:gd name="adj" fmla="val 15109"/>
                </a:avLst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2" name="Google Shape;1262;p52"/>
            <p:cNvGrpSpPr/>
            <p:nvPr/>
          </p:nvGrpSpPr>
          <p:grpSpPr>
            <a:xfrm>
              <a:off x="6787388" y="2852975"/>
              <a:ext cx="502800" cy="502800"/>
              <a:chOff x="6797488" y="2615775"/>
              <a:chExt cx="502800" cy="502800"/>
            </a:xfrm>
          </p:grpSpPr>
          <p:sp>
            <p:nvSpPr>
              <p:cNvPr id="1263" name="Google Shape;1263;p52"/>
              <p:cNvSpPr/>
              <p:nvPr/>
            </p:nvSpPr>
            <p:spPr>
              <a:xfrm>
                <a:off x="6888871" y="2739162"/>
                <a:ext cx="320033" cy="256025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5835" extrusionOk="0">
                    <a:moveTo>
                      <a:pt x="4620" y="0"/>
                    </a:moveTo>
                    <a:cubicBezTo>
                      <a:pt x="3727" y="0"/>
                      <a:pt x="2977" y="691"/>
                      <a:pt x="2905" y="1572"/>
                    </a:cubicBezTo>
                    <a:cubicBezTo>
                      <a:pt x="2727" y="1548"/>
                      <a:pt x="2358" y="1441"/>
                      <a:pt x="2262" y="1405"/>
                    </a:cubicBezTo>
                    <a:cubicBezTo>
                      <a:pt x="1643" y="1203"/>
                      <a:pt x="1072" y="810"/>
                      <a:pt x="631" y="322"/>
                    </a:cubicBezTo>
                    <a:cubicBezTo>
                      <a:pt x="596" y="298"/>
                      <a:pt x="572" y="274"/>
                      <a:pt x="524" y="262"/>
                    </a:cubicBezTo>
                    <a:cubicBezTo>
                      <a:pt x="517" y="261"/>
                      <a:pt x="509" y="260"/>
                      <a:pt x="501" y="260"/>
                    </a:cubicBezTo>
                    <a:cubicBezTo>
                      <a:pt x="436" y="260"/>
                      <a:pt x="367" y="304"/>
                      <a:pt x="346" y="357"/>
                    </a:cubicBezTo>
                    <a:cubicBezTo>
                      <a:pt x="238" y="572"/>
                      <a:pt x="179" y="810"/>
                      <a:pt x="179" y="1048"/>
                    </a:cubicBezTo>
                    <a:cubicBezTo>
                      <a:pt x="179" y="1393"/>
                      <a:pt x="286" y="1727"/>
                      <a:pt x="476" y="1977"/>
                    </a:cubicBezTo>
                    <a:cubicBezTo>
                      <a:pt x="466" y="1975"/>
                      <a:pt x="456" y="1974"/>
                      <a:pt x="446" y="1974"/>
                    </a:cubicBezTo>
                    <a:cubicBezTo>
                      <a:pt x="397" y="1974"/>
                      <a:pt x="349" y="1997"/>
                      <a:pt x="310" y="2036"/>
                    </a:cubicBezTo>
                    <a:cubicBezTo>
                      <a:pt x="286" y="2060"/>
                      <a:pt x="286" y="2108"/>
                      <a:pt x="274" y="2143"/>
                    </a:cubicBezTo>
                    <a:lnTo>
                      <a:pt x="274" y="2203"/>
                    </a:lnTo>
                    <a:cubicBezTo>
                      <a:pt x="274" y="2655"/>
                      <a:pt x="476" y="3072"/>
                      <a:pt x="822" y="3358"/>
                    </a:cubicBezTo>
                    <a:cubicBezTo>
                      <a:pt x="786" y="3370"/>
                      <a:pt x="774" y="3405"/>
                      <a:pt x="762" y="3417"/>
                    </a:cubicBezTo>
                    <a:cubicBezTo>
                      <a:pt x="750" y="3465"/>
                      <a:pt x="727" y="3513"/>
                      <a:pt x="750" y="3548"/>
                    </a:cubicBezTo>
                    <a:cubicBezTo>
                      <a:pt x="893" y="4024"/>
                      <a:pt x="1262" y="4405"/>
                      <a:pt x="1727" y="4548"/>
                    </a:cubicBezTo>
                    <a:cubicBezTo>
                      <a:pt x="1310" y="4798"/>
                      <a:pt x="834" y="4941"/>
                      <a:pt x="334" y="4941"/>
                    </a:cubicBezTo>
                    <a:lnTo>
                      <a:pt x="191" y="4941"/>
                    </a:lnTo>
                    <a:cubicBezTo>
                      <a:pt x="107" y="4941"/>
                      <a:pt x="36" y="5001"/>
                      <a:pt x="12" y="5084"/>
                    </a:cubicBezTo>
                    <a:cubicBezTo>
                      <a:pt x="0" y="5156"/>
                      <a:pt x="48" y="5239"/>
                      <a:pt x="107" y="5263"/>
                    </a:cubicBezTo>
                    <a:cubicBezTo>
                      <a:pt x="727" y="5632"/>
                      <a:pt x="1465" y="5834"/>
                      <a:pt x="2191" y="5834"/>
                    </a:cubicBezTo>
                    <a:cubicBezTo>
                      <a:pt x="3072" y="5834"/>
                      <a:pt x="3905" y="5560"/>
                      <a:pt x="4596" y="5060"/>
                    </a:cubicBezTo>
                    <a:cubicBezTo>
                      <a:pt x="4691" y="5001"/>
                      <a:pt x="4691" y="4858"/>
                      <a:pt x="4620" y="4786"/>
                    </a:cubicBezTo>
                    <a:cubicBezTo>
                      <a:pt x="4587" y="4754"/>
                      <a:pt x="4544" y="4735"/>
                      <a:pt x="4499" y="4735"/>
                    </a:cubicBezTo>
                    <a:cubicBezTo>
                      <a:pt x="4463" y="4735"/>
                      <a:pt x="4426" y="4748"/>
                      <a:pt x="4394" y="4775"/>
                    </a:cubicBezTo>
                    <a:cubicBezTo>
                      <a:pt x="3763" y="5215"/>
                      <a:pt x="3013" y="5489"/>
                      <a:pt x="2191" y="5489"/>
                    </a:cubicBezTo>
                    <a:cubicBezTo>
                      <a:pt x="1727" y="5489"/>
                      <a:pt x="1262" y="5394"/>
                      <a:pt x="846" y="5239"/>
                    </a:cubicBezTo>
                    <a:cubicBezTo>
                      <a:pt x="1369" y="5144"/>
                      <a:pt x="1846" y="4917"/>
                      <a:pt x="2262" y="4584"/>
                    </a:cubicBezTo>
                    <a:cubicBezTo>
                      <a:pt x="2310" y="4536"/>
                      <a:pt x="2334" y="4477"/>
                      <a:pt x="2322" y="4417"/>
                    </a:cubicBezTo>
                    <a:cubicBezTo>
                      <a:pt x="2310" y="4346"/>
                      <a:pt x="2239" y="4286"/>
                      <a:pt x="2155" y="4286"/>
                    </a:cubicBezTo>
                    <a:cubicBezTo>
                      <a:pt x="1739" y="4263"/>
                      <a:pt x="1369" y="4048"/>
                      <a:pt x="1167" y="3691"/>
                    </a:cubicBezTo>
                    <a:cubicBezTo>
                      <a:pt x="1250" y="3691"/>
                      <a:pt x="1358" y="3667"/>
                      <a:pt x="1441" y="3643"/>
                    </a:cubicBezTo>
                    <a:cubicBezTo>
                      <a:pt x="1524" y="3632"/>
                      <a:pt x="1584" y="3572"/>
                      <a:pt x="1584" y="3489"/>
                    </a:cubicBezTo>
                    <a:cubicBezTo>
                      <a:pt x="1596" y="3405"/>
                      <a:pt x="1536" y="3334"/>
                      <a:pt x="1441" y="3298"/>
                    </a:cubicBezTo>
                    <a:cubicBezTo>
                      <a:pt x="1000" y="3191"/>
                      <a:pt x="667" y="2822"/>
                      <a:pt x="596" y="2381"/>
                    </a:cubicBezTo>
                    <a:lnTo>
                      <a:pt x="596" y="2381"/>
                    </a:lnTo>
                    <a:cubicBezTo>
                      <a:pt x="727" y="2405"/>
                      <a:pt x="869" y="2417"/>
                      <a:pt x="1000" y="2417"/>
                    </a:cubicBezTo>
                    <a:cubicBezTo>
                      <a:pt x="1084" y="2417"/>
                      <a:pt x="1143" y="2358"/>
                      <a:pt x="1167" y="2274"/>
                    </a:cubicBezTo>
                    <a:cubicBezTo>
                      <a:pt x="1179" y="2203"/>
                      <a:pt x="1131" y="2143"/>
                      <a:pt x="1072" y="2108"/>
                    </a:cubicBezTo>
                    <a:cubicBezTo>
                      <a:pt x="703" y="1881"/>
                      <a:pt x="476" y="1488"/>
                      <a:pt x="476" y="1048"/>
                    </a:cubicBezTo>
                    <a:cubicBezTo>
                      <a:pt x="476" y="953"/>
                      <a:pt x="488" y="846"/>
                      <a:pt x="524" y="738"/>
                    </a:cubicBezTo>
                    <a:cubicBezTo>
                      <a:pt x="965" y="1191"/>
                      <a:pt x="1524" y="1524"/>
                      <a:pt x="2120" y="1727"/>
                    </a:cubicBezTo>
                    <a:cubicBezTo>
                      <a:pt x="2120" y="1727"/>
                      <a:pt x="2715" y="1905"/>
                      <a:pt x="2929" y="1917"/>
                    </a:cubicBezTo>
                    <a:lnTo>
                      <a:pt x="3024" y="1917"/>
                    </a:lnTo>
                    <a:cubicBezTo>
                      <a:pt x="3096" y="1917"/>
                      <a:pt x="3167" y="1869"/>
                      <a:pt x="3191" y="1798"/>
                    </a:cubicBezTo>
                    <a:cubicBezTo>
                      <a:pt x="3203" y="1786"/>
                      <a:pt x="3203" y="1750"/>
                      <a:pt x="3203" y="1738"/>
                    </a:cubicBezTo>
                    <a:lnTo>
                      <a:pt x="3203" y="1703"/>
                    </a:lnTo>
                    <a:cubicBezTo>
                      <a:pt x="3203" y="953"/>
                      <a:pt x="3810" y="334"/>
                      <a:pt x="4572" y="334"/>
                    </a:cubicBezTo>
                    <a:cubicBezTo>
                      <a:pt x="4941" y="334"/>
                      <a:pt x="5287" y="488"/>
                      <a:pt x="5549" y="750"/>
                    </a:cubicBezTo>
                    <a:cubicBezTo>
                      <a:pt x="5585" y="787"/>
                      <a:pt x="5621" y="802"/>
                      <a:pt x="5663" y="802"/>
                    </a:cubicBezTo>
                    <a:cubicBezTo>
                      <a:pt x="5676" y="802"/>
                      <a:pt x="5689" y="801"/>
                      <a:pt x="5703" y="798"/>
                    </a:cubicBezTo>
                    <a:cubicBezTo>
                      <a:pt x="5882" y="762"/>
                      <a:pt x="6049" y="738"/>
                      <a:pt x="6203" y="679"/>
                    </a:cubicBezTo>
                    <a:lnTo>
                      <a:pt x="6203" y="679"/>
                    </a:lnTo>
                    <a:cubicBezTo>
                      <a:pt x="6120" y="762"/>
                      <a:pt x="6013" y="857"/>
                      <a:pt x="5894" y="917"/>
                    </a:cubicBezTo>
                    <a:cubicBezTo>
                      <a:pt x="5822" y="965"/>
                      <a:pt x="5787" y="1048"/>
                      <a:pt x="5822" y="1143"/>
                    </a:cubicBezTo>
                    <a:cubicBezTo>
                      <a:pt x="5846" y="1203"/>
                      <a:pt x="5930" y="1250"/>
                      <a:pt x="6001" y="1250"/>
                    </a:cubicBezTo>
                    <a:cubicBezTo>
                      <a:pt x="6144" y="1227"/>
                      <a:pt x="6287" y="1215"/>
                      <a:pt x="6418" y="1167"/>
                    </a:cubicBezTo>
                    <a:lnTo>
                      <a:pt x="6418" y="1167"/>
                    </a:lnTo>
                    <a:cubicBezTo>
                      <a:pt x="6299" y="1286"/>
                      <a:pt x="6168" y="1405"/>
                      <a:pt x="6013" y="1512"/>
                    </a:cubicBezTo>
                    <a:cubicBezTo>
                      <a:pt x="5965" y="1548"/>
                      <a:pt x="5941" y="1608"/>
                      <a:pt x="5941" y="1655"/>
                    </a:cubicBezTo>
                    <a:lnTo>
                      <a:pt x="5941" y="1679"/>
                    </a:lnTo>
                    <a:lnTo>
                      <a:pt x="5941" y="1703"/>
                    </a:lnTo>
                    <a:lnTo>
                      <a:pt x="5941" y="1727"/>
                    </a:lnTo>
                    <a:cubicBezTo>
                      <a:pt x="5941" y="2691"/>
                      <a:pt x="5572" y="3572"/>
                      <a:pt x="4977" y="4227"/>
                    </a:cubicBezTo>
                    <a:cubicBezTo>
                      <a:pt x="4918" y="4298"/>
                      <a:pt x="4918" y="4405"/>
                      <a:pt x="4977" y="4465"/>
                    </a:cubicBezTo>
                    <a:cubicBezTo>
                      <a:pt x="5011" y="4499"/>
                      <a:pt x="5053" y="4514"/>
                      <a:pt x="5096" y="4514"/>
                    </a:cubicBezTo>
                    <a:cubicBezTo>
                      <a:pt x="5143" y="4514"/>
                      <a:pt x="5190" y="4496"/>
                      <a:pt x="5227" y="4465"/>
                    </a:cubicBezTo>
                    <a:cubicBezTo>
                      <a:pt x="5894" y="3715"/>
                      <a:pt x="6263" y="2762"/>
                      <a:pt x="6287" y="1750"/>
                    </a:cubicBezTo>
                    <a:cubicBezTo>
                      <a:pt x="6596" y="1524"/>
                      <a:pt x="6846" y="1250"/>
                      <a:pt x="7061" y="917"/>
                    </a:cubicBezTo>
                    <a:cubicBezTo>
                      <a:pt x="7144" y="857"/>
                      <a:pt x="7132" y="750"/>
                      <a:pt x="7061" y="715"/>
                    </a:cubicBezTo>
                    <a:cubicBezTo>
                      <a:pt x="7029" y="683"/>
                      <a:pt x="6987" y="667"/>
                      <a:pt x="6937" y="667"/>
                    </a:cubicBezTo>
                    <a:cubicBezTo>
                      <a:pt x="6912" y="667"/>
                      <a:pt x="6886" y="671"/>
                      <a:pt x="6858" y="679"/>
                    </a:cubicBezTo>
                    <a:cubicBezTo>
                      <a:pt x="6775" y="726"/>
                      <a:pt x="6680" y="750"/>
                      <a:pt x="6596" y="786"/>
                    </a:cubicBezTo>
                    <a:cubicBezTo>
                      <a:pt x="6680" y="667"/>
                      <a:pt x="6763" y="512"/>
                      <a:pt x="6823" y="369"/>
                    </a:cubicBezTo>
                    <a:cubicBezTo>
                      <a:pt x="6834" y="310"/>
                      <a:pt x="6834" y="238"/>
                      <a:pt x="6787" y="191"/>
                    </a:cubicBezTo>
                    <a:cubicBezTo>
                      <a:pt x="6750" y="153"/>
                      <a:pt x="6703" y="135"/>
                      <a:pt x="6659" y="135"/>
                    </a:cubicBezTo>
                    <a:cubicBezTo>
                      <a:pt x="6632" y="135"/>
                      <a:pt x="6607" y="142"/>
                      <a:pt x="6584" y="155"/>
                    </a:cubicBezTo>
                    <a:cubicBezTo>
                      <a:pt x="6322" y="310"/>
                      <a:pt x="6061" y="393"/>
                      <a:pt x="5775" y="441"/>
                    </a:cubicBezTo>
                    <a:cubicBezTo>
                      <a:pt x="5465" y="143"/>
                      <a:pt x="5048" y="0"/>
                      <a:pt x="4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264;p52"/>
              <p:cNvSpPr/>
              <p:nvPr/>
            </p:nvSpPr>
            <p:spPr>
              <a:xfrm>
                <a:off x="6797488" y="2615775"/>
                <a:ext cx="502800" cy="502800"/>
              </a:xfrm>
              <a:prstGeom prst="roundRect">
                <a:avLst>
                  <a:gd name="adj" fmla="val 15109"/>
                </a:avLst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65" name="Google Shape;1265;p52"/>
          <p:cNvGrpSpPr/>
          <p:nvPr/>
        </p:nvGrpSpPr>
        <p:grpSpPr>
          <a:xfrm>
            <a:off x="274211" y="2663294"/>
            <a:ext cx="1823501" cy="1051350"/>
            <a:chOff x="7469486" y="1480344"/>
            <a:chExt cx="1823501" cy="1051350"/>
          </a:xfrm>
        </p:grpSpPr>
        <p:grpSp>
          <p:nvGrpSpPr>
            <p:cNvPr id="1266" name="Google Shape;1266;p52"/>
            <p:cNvGrpSpPr/>
            <p:nvPr/>
          </p:nvGrpSpPr>
          <p:grpSpPr>
            <a:xfrm>
              <a:off x="7469709" y="1480344"/>
              <a:ext cx="1823279" cy="1051350"/>
              <a:chOff x="278384" y="1278048"/>
              <a:chExt cx="1823279" cy="1051350"/>
            </a:xfrm>
          </p:grpSpPr>
          <p:sp>
            <p:nvSpPr>
              <p:cNvPr id="1267" name="Google Shape;1267;p52"/>
              <p:cNvSpPr/>
              <p:nvPr/>
            </p:nvSpPr>
            <p:spPr>
              <a:xfrm>
                <a:off x="364363" y="1369398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68" name="Google Shape;1268;p52"/>
              <p:cNvGrpSpPr/>
              <p:nvPr/>
            </p:nvGrpSpPr>
            <p:grpSpPr>
              <a:xfrm>
                <a:off x="278384" y="1278048"/>
                <a:ext cx="1737300" cy="960000"/>
                <a:chOff x="7150671" y="2190661"/>
                <a:chExt cx="1737300" cy="960000"/>
              </a:xfrm>
            </p:grpSpPr>
            <p:sp>
              <p:nvSpPr>
                <p:cNvPr id="1269" name="Google Shape;1269;p52"/>
                <p:cNvSpPr/>
                <p:nvPr/>
              </p:nvSpPr>
              <p:spPr>
                <a:xfrm>
                  <a:off x="7150671" y="2190661"/>
                  <a:ext cx="1737300" cy="9600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270" name="Google Shape;1270;p52"/>
                <p:cNvCxnSpPr/>
                <p:nvPr/>
              </p:nvCxnSpPr>
              <p:spPr>
                <a:xfrm>
                  <a:off x="7151600" y="2373361"/>
                  <a:ext cx="1724700" cy="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cxnSp>
          <p:nvCxnSpPr>
            <p:cNvPr id="1271" name="Google Shape;1271;p52"/>
            <p:cNvCxnSpPr/>
            <p:nvPr/>
          </p:nvCxnSpPr>
          <p:spPr>
            <a:xfrm>
              <a:off x="7469486" y="2052225"/>
              <a:ext cx="17241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72" name="Google Shape;1272;p52"/>
            <p:cNvSpPr/>
            <p:nvPr/>
          </p:nvSpPr>
          <p:spPr>
            <a:xfrm>
              <a:off x="8031688" y="1782907"/>
              <a:ext cx="599697" cy="538636"/>
            </a:xfrm>
            <a:custGeom>
              <a:avLst/>
              <a:gdLst/>
              <a:ahLst/>
              <a:cxnLst/>
              <a:rect l="l" t="t" r="r" b="b"/>
              <a:pathLst>
                <a:path w="11123" h="9990" extrusionOk="0">
                  <a:moveTo>
                    <a:pt x="5566" y="0"/>
                  </a:moveTo>
                  <a:cubicBezTo>
                    <a:pt x="4372" y="0"/>
                    <a:pt x="3174" y="424"/>
                    <a:pt x="2220" y="1288"/>
                  </a:cubicBezTo>
                  <a:cubicBezTo>
                    <a:pt x="172" y="3117"/>
                    <a:pt x="1" y="6287"/>
                    <a:pt x="1855" y="8336"/>
                  </a:cubicBezTo>
                  <a:cubicBezTo>
                    <a:pt x="2832" y="9431"/>
                    <a:pt x="4192" y="9989"/>
                    <a:pt x="5560" y="9989"/>
                  </a:cubicBezTo>
                  <a:cubicBezTo>
                    <a:pt x="6752" y="9989"/>
                    <a:pt x="7949" y="9565"/>
                    <a:pt x="8903" y="8702"/>
                  </a:cubicBezTo>
                  <a:cubicBezTo>
                    <a:pt x="10952" y="6873"/>
                    <a:pt x="11123" y="3702"/>
                    <a:pt x="9293" y="1653"/>
                  </a:cubicBezTo>
                  <a:cubicBezTo>
                    <a:pt x="8303" y="559"/>
                    <a:pt x="6936" y="0"/>
                    <a:pt x="5566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2"/>
            <p:cNvSpPr/>
            <p:nvPr/>
          </p:nvSpPr>
          <p:spPr>
            <a:xfrm>
              <a:off x="8111159" y="1873044"/>
              <a:ext cx="448465" cy="440236"/>
            </a:xfrm>
            <a:custGeom>
              <a:avLst/>
              <a:gdLst/>
              <a:ahLst/>
              <a:cxnLst/>
              <a:rect l="l" t="t" r="r" b="b"/>
              <a:pathLst>
                <a:path w="8318" h="8165" extrusionOk="0">
                  <a:moveTo>
                    <a:pt x="4147" y="0"/>
                  </a:moveTo>
                  <a:cubicBezTo>
                    <a:pt x="1171" y="0"/>
                    <a:pt x="1366" y="3829"/>
                    <a:pt x="1366" y="3829"/>
                  </a:cubicBezTo>
                  <a:lnTo>
                    <a:pt x="2513" y="3829"/>
                  </a:lnTo>
                  <a:cubicBezTo>
                    <a:pt x="2659" y="4098"/>
                    <a:pt x="2854" y="4366"/>
                    <a:pt x="3074" y="4561"/>
                  </a:cubicBezTo>
                  <a:cubicBezTo>
                    <a:pt x="1952" y="4707"/>
                    <a:pt x="879" y="5195"/>
                    <a:pt x="1" y="5951"/>
                  </a:cubicBezTo>
                  <a:cubicBezTo>
                    <a:pt x="1000" y="7427"/>
                    <a:pt x="2580" y="8165"/>
                    <a:pt x="4159" y="8165"/>
                  </a:cubicBezTo>
                  <a:cubicBezTo>
                    <a:pt x="5738" y="8165"/>
                    <a:pt x="7317" y="7427"/>
                    <a:pt x="8317" y="5951"/>
                  </a:cubicBezTo>
                  <a:cubicBezTo>
                    <a:pt x="7439" y="5195"/>
                    <a:pt x="6366" y="4707"/>
                    <a:pt x="5220" y="4561"/>
                  </a:cubicBezTo>
                  <a:cubicBezTo>
                    <a:pt x="5464" y="4366"/>
                    <a:pt x="5659" y="4098"/>
                    <a:pt x="5805" y="3829"/>
                  </a:cubicBezTo>
                  <a:lnTo>
                    <a:pt x="6952" y="3829"/>
                  </a:lnTo>
                  <a:cubicBezTo>
                    <a:pt x="6952" y="3829"/>
                    <a:pt x="7122" y="0"/>
                    <a:pt x="4147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" name="Google Shape;1274;p52"/>
          <p:cNvGrpSpPr/>
          <p:nvPr/>
        </p:nvGrpSpPr>
        <p:grpSpPr>
          <a:xfrm>
            <a:off x="7927951" y="2080033"/>
            <a:ext cx="941841" cy="2789257"/>
            <a:chOff x="6592201" y="2061933"/>
            <a:chExt cx="941841" cy="2789257"/>
          </a:xfrm>
        </p:grpSpPr>
        <p:sp>
          <p:nvSpPr>
            <p:cNvPr id="1275" name="Google Shape;1275;p52"/>
            <p:cNvSpPr/>
            <p:nvPr/>
          </p:nvSpPr>
          <p:spPr>
            <a:xfrm>
              <a:off x="6592201" y="2061933"/>
              <a:ext cx="941841" cy="2789257"/>
            </a:xfrm>
            <a:custGeom>
              <a:avLst/>
              <a:gdLst/>
              <a:ahLst/>
              <a:cxnLst/>
              <a:rect l="l" t="t" r="r" b="b"/>
              <a:pathLst>
                <a:path w="8343" h="24976" extrusionOk="0">
                  <a:moveTo>
                    <a:pt x="440" y="24537"/>
                  </a:moveTo>
                  <a:cubicBezTo>
                    <a:pt x="147" y="24244"/>
                    <a:pt x="1" y="23854"/>
                    <a:pt x="1" y="23464"/>
                  </a:cubicBezTo>
                  <a:lnTo>
                    <a:pt x="1" y="4074"/>
                  </a:lnTo>
                  <a:cubicBezTo>
                    <a:pt x="50" y="1805"/>
                    <a:pt x="1903" y="1"/>
                    <a:pt x="4172" y="1"/>
                  </a:cubicBezTo>
                  <a:cubicBezTo>
                    <a:pt x="6440" y="1"/>
                    <a:pt x="8269" y="1805"/>
                    <a:pt x="8342" y="4074"/>
                  </a:cubicBezTo>
                  <a:lnTo>
                    <a:pt x="8342" y="23464"/>
                  </a:lnTo>
                  <a:cubicBezTo>
                    <a:pt x="8342" y="24293"/>
                    <a:pt x="7659" y="24976"/>
                    <a:pt x="6806" y="24976"/>
                  </a:cubicBezTo>
                  <a:lnTo>
                    <a:pt x="1537" y="24976"/>
                  </a:lnTo>
                  <a:cubicBezTo>
                    <a:pt x="1123" y="24976"/>
                    <a:pt x="733" y="24829"/>
                    <a:pt x="440" y="24537"/>
                  </a:cubicBezTo>
                  <a:close/>
                  <a:moveTo>
                    <a:pt x="4172" y="3293"/>
                  </a:moveTo>
                  <a:cubicBezTo>
                    <a:pt x="4952" y="3293"/>
                    <a:pt x="4952" y="2147"/>
                    <a:pt x="4172" y="2147"/>
                  </a:cubicBezTo>
                  <a:cubicBezTo>
                    <a:pt x="4025" y="2147"/>
                    <a:pt x="3879" y="2196"/>
                    <a:pt x="3757" y="2318"/>
                  </a:cubicBezTo>
                  <a:cubicBezTo>
                    <a:pt x="3537" y="2537"/>
                    <a:pt x="3537" y="2903"/>
                    <a:pt x="3757" y="3123"/>
                  </a:cubicBezTo>
                  <a:cubicBezTo>
                    <a:pt x="3879" y="3244"/>
                    <a:pt x="4025" y="3293"/>
                    <a:pt x="4172" y="3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2"/>
            <p:cNvSpPr/>
            <p:nvPr/>
          </p:nvSpPr>
          <p:spPr>
            <a:xfrm>
              <a:off x="6592201" y="2061933"/>
              <a:ext cx="941841" cy="2789257"/>
            </a:xfrm>
            <a:custGeom>
              <a:avLst/>
              <a:gdLst/>
              <a:ahLst/>
              <a:cxnLst/>
              <a:rect l="l" t="t" r="r" b="b"/>
              <a:pathLst>
                <a:path w="8343" h="24976" extrusionOk="0">
                  <a:moveTo>
                    <a:pt x="391" y="23464"/>
                  </a:moveTo>
                  <a:cubicBezTo>
                    <a:pt x="391" y="23756"/>
                    <a:pt x="513" y="24049"/>
                    <a:pt x="733" y="24268"/>
                  </a:cubicBezTo>
                  <a:cubicBezTo>
                    <a:pt x="928" y="24488"/>
                    <a:pt x="1220" y="24585"/>
                    <a:pt x="1537" y="24585"/>
                  </a:cubicBezTo>
                  <a:lnTo>
                    <a:pt x="6806" y="24585"/>
                  </a:lnTo>
                  <a:cubicBezTo>
                    <a:pt x="7440" y="24585"/>
                    <a:pt x="7952" y="24073"/>
                    <a:pt x="7952" y="23464"/>
                  </a:cubicBezTo>
                  <a:lnTo>
                    <a:pt x="7952" y="4074"/>
                  </a:lnTo>
                  <a:cubicBezTo>
                    <a:pt x="7879" y="2025"/>
                    <a:pt x="6220" y="391"/>
                    <a:pt x="4172" y="391"/>
                  </a:cubicBezTo>
                  <a:cubicBezTo>
                    <a:pt x="2123" y="391"/>
                    <a:pt x="440" y="2025"/>
                    <a:pt x="391" y="4074"/>
                  </a:cubicBezTo>
                  <a:close/>
                  <a:moveTo>
                    <a:pt x="4172" y="2196"/>
                  </a:moveTo>
                  <a:cubicBezTo>
                    <a:pt x="4854" y="2196"/>
                    <a:pt x="4854" y="3244"/>
                    <a:pt x="4172" y="3244"/>
                  </a:cubicBezTo>
                  <a:cubicBezTo>
                    <a:pt x="4025" y="3244"/>
                    <a:pt x="3903" y="3171"/>
                    <a:pt x="3806" y="3074"/>
                  </a:cubicBezTo>
                  <a:cubicBezTo>
                    <a:pt x="3611" y="2879"/>
                    <a:pt x="3611" y="2562"/>
                    <a:pt x="3806" y="2342"/>
                  </a:cubicBezTo>
                  <a:cubicBezTo>
                    <a:pt x="3903" y="2245"/>
                    <a:pt x="4025" y="2196"/>
                    <a:pt x="4172" y="2196"/>
                  </a:cubicBezTo>
                  <a:close/>
                  <a:moveTo>
                    <a:pt x="3611" y="2147"/>
                  </a:moveTo>
                  <a:cubicBezTo>
                    <a:pt x="4220" y="1513"/>
                    <a:pt x="5269" y="2196"/>
                    <a:pt x="4928" y="3025"/>
                  </a:cubicBezTo>
                  <a:cubicBezTo>
                    <a:pt x="4586" y="3854"/>
                    <a:pt x="3367" y="3610"/>
                    <a:pt x="3367" y="2708"/>
                  </a:cubicBezTo>
                  <a:cubicBezTo>
                    <a:pt x="3367" y="2488"/>
                    <a:pt x="3440" y="2293"/>
                    <a:pt x="3611" y="2147"/>
                  </a:cubicBezTo>
                  <a:close/>
                  <a:moveTo>
                    <a:pt x="7196" y="19951"/>
                  </a:moveTo>
                  <a:lnTo>
                    <a:pt x="7196" y="19951"/>
                  </a:lnTo>
                  <a:lnTo>
                    <a:pt x="7196" y="22805"/>
                  </a:lnTo>
                  <a:cubicBezTo>
                    <a:pt x="7196" y="22878"/>
                    <a:pt x="7123" y="22951"/>
                    <a:pt x="7049" y="22951"/>
                  </a:cubicBezTo>
                  <a:lnTo>
                    <a:pt x="1294" y="22951"/>
                  </a:lnTo>
                  <a:cubicBezTo>
                    <a:pt x="1220" y="22951"/>
                    <a:pt x="1147" y="22878"/>
                    <a:pt x="1147" y="22805"/>
                  </a:cubicBezTo>
                  <a:lnTo>
                    <a:pt x="1147" y="5635"/>
                  </a:lnTo>
                  <a:cubicBezTo>
                    <a:pt x="1147" y="5562"/>
                    <a:pt x="1220" y="5488"/>
                    <a:pt x="1294" y="5488"/>
                  </a:cubicBezTo>
                  <a:lnTo>
                    <a:pt x="7025" y="5488"/>
                  </a:lnTo>
                  <a:cubicBezTo>
                    <a:pt x="7123" y="5488"/>
                    <a:pt x="7196" y="5562"/>
                    <a:pt x="7196" y="5635"/>
                  </a:cubicBezTo>
                  <a:lnTo>
                    <a:pt x="7196" y="8488"/>
                  </a:lnTo>
                  <a:lnTo>
                    <a:pt x="7196" y="8488"/>
                  </a:lnTo>
                  <a:lnTo>
                    <a:pt x="7196" y="11366"/>
                  </a:lnTo>
                  <a:lnTo>
                    <a:pt x="7196" y="11366"/>
                  </a:lnTo>
                  <a:lnTo>
                    <a:pt x="7196" y="14220"/>
                  </a:lnTo>
                  <a:lnTo>
                    <a:pt x="7196" y="14220"/>
                  </a:lnTo>
                  <a:lnTo>
                    <a:pt x="7196" y="17073"/>
                  </a:lnTo>
                  <a:lnTo>
                    <a:pt x="7196" y="17073"/>
                  </a:lnTo>
                  <a:lnTo>
                    <a:pt x="7196" y="19927"/>
                  </a:lnTo>
                  <a:close/>
                  <a:moveTo>
                    <a:pt x="6879" y="20098"/>
                  </a:moveTo>
                  <a:lnTo>
                    <a:pt x="6879" y="22659"/>
                  </a:lnTo>
                  <a:lnTo>
                    <a:pt x="1440" y="22659"/>
                  </a:lnTo>
                  <a:lnTo>
                    <a:pt x="1440" y="20098"/>
                  </a:lnTo>
                  <a:close/>
                  <a:moveTo>
                    <a:pt x="1440" y="19781"/>
                  </a:moveTo>
                  <a:lnTo>
                    <a:pt x="1440" y="17220"/>
                  </a:lnTo>
                  <a:lnTo>
                    <a:pt x="6879" y="17220"/>
                  </a:lnTo>
                  <a:lnTo>
                    <a:pt x="6879" y="19781"/>
                  </a:lnTo>
                  <a:close/>
                  <a:moveTo>
                    <a:pt x="1440" y="16927"/>
                  </a:moveTo>
                  <a:lnTo>
                    <a:pt x="1440" y="14366"/>
                  </a:lnTo>
                  <a:lnTo>
                    <a:pt x="6879" y="14366"/>
                  </a:lnTo>
                  <a:lnTo>
                    <a:pt x="6879" y="16927"/>
                  </a:lnTo>
                  <a:close/>
                  <a:moveTo>
                    <a:pt x="1440" y="14074"/>
                  </a:moveTo>
                  <a:lnTo>
                    <a:pt x="1440" y="11513"/>
                  </a:lnTo>
                  <a:lnTo>
                    <a:pt x="6879" y="11513"/>
                  </a:lnTo>
                  <a:lnTo>
                    <a:pt x="6879" y="14074"/>
                  </a:lnTo>
                  <a:close/>
                  <a:moveTo>
                    <a:pt x="1440" y="11196"/>
                  </a:moveTo>
                  <a:lnTo>
                    <a:pt x="1440" y="8635"/>
                  </a:lnTo>
                  <a:lnTo>
                    <a:pt x="6879" y="8635"/>
                  </a:lnTo>
                  <a:lnTo>
                    <a:pt x="6879" y="11196"/>
                  </a:lnTo>
                  <a:close/>
                  <a:moveTo>
                    <a:pt x="1440" y="8342"/>
                  </a:moveTo>
                  <a:lnTo>
                    <a:pt x="1440" y="5805"/>
                  </a:lnTo>
                  <a:lnTo>
                    <a:pt x="6879" y="5805"/>
                  </a:lnTo>
                  <a:lnTo>
                    <a:pt x="6879" y="8366"/>
                  </a:lnTo>
                  <a:close/>
                  <a:moveTo>
                    <a:pt x="440" y="24537"/>
                  </a:moveTo>
                  <a:cubicBezTo>
                    <a:pt x="147" y="24244"/>
                    <a:pt x="1" y="23854"/>
                    <a:pt x="1" y="23464"/>
                  </a:cubicBezTo>
                  <a:lnTo>
                    <a:pt x="1" y="4074"/>
                  </a:lnTo>
                  <a:cubicBezTo>
                    <a:pt x="50" y="1805"/>
                    <a:pt x="1903" y="1"/>
                    <a:pt x="4172" y="1"/>
                  </a:cubicBezTo>
                  <a:cubicBezTo>
                    <a:pt x="6440" y="1"/>
                    <a:pt x="8293" y="1805"/>
                    <a:pt x="8342" y="4074"/>
                  </a:cubicBezTo>
                  <a:lnTo>
                    <a:pt x="8342" y="23464"/>
                  </a:lnTo>
                  <a:cubicBezTo>
                    <a:pt x="8342" y="24293"/>
                    <a:pt x="7659" y="24976"/>
                    <a:pt x="6830" y="24976"/>
                  </a:cubicBezTo>
                  <a:lnTo>
                    <a:pt x="1537" y="24976"/>
                  </a:lnTo>
                  <a:cubicBezTo>
                    <a:pt x="1123" y="24976"/>
                    <a:pt x="733" y="24829"/>
                    <a:pt x="440" y="245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2"/>
            <p:cNvSpPr/>
            <p:nvPr/>
          </p:nvSpPr>
          <p:spPr>
            <a:xfrm>
              <a:off x="6636341" y="2105487"/>
              <a:ext cx="853561" cy="2702149"/>
            </a:xfrm>
            <a:custGeom>
              <a:avLst/>
              <a:gdLst/>
              <a:ahLst/>
              <a:cxnLst/>
              <a:rect l="l" t="t" r="r" b="b"/>
              <a:pathLst>
                <a:path w="7561" h="24196" extrusionOk="0">
                  <a:moveTo>
                    <a:pt x="0" y="3684"/>
                  </a:moveTo>
                  <a:lnTo>
                    <a:pt x="0" y="23074"/>
                  </a:lnTo>
                  <a:cubicBezTo>
                    <a:pt x="0" y="23366"/>
                    <a:pt x="122" y="23659"/>
                    <a:pt x="342" y="23878"/>
                  </a:cubicBezTo>
                  <a:cubicBezTo>
                    <a:pt x="537" y="24098"/>
                    <a:pt x="829" y="24195"/>
                    <a:pt x="1146" y="24195"/>
                  </a:cubicBezTo>
                  <a:lnTo>
                    <a:pt x="6415" y="24195"/>
                  </a:lnTo>
                  <a:cubicBezTo>
                    <a:pt x="7049" y="24195"/>
                    <a:pt x="7561" y="23683"/>
                    <a:pt x="7561" y="23074"/>
                  </a:cubicBezTo>
                  <a:lnTo>
                    <a:pt x="7561" y="3684"/>
                  </a:lnTo>
                  <a:cubicBezTo>
                    <a:pt x="7488" y="1635"/>
                    <a:pt x="5829" y="1"/>
                    <a:pt x="3781" y="1"/>
                  </a:cubicBezTo>
                  <a:cubicBezTo>
                    <a:pt x="1732" y="1"/>
                    <a:pt x="49" y="1635"/>
                    <a:pt x="0" y="3684"/>
                  </a:cubicBezTo>
                  <a:close/>
                  <a:moveTo>
                    <a:pt x="4585" y="2318"/>
                  </a:moveTo>
                  <a:cubicBezTo>
                    <a:pt x="4585" y="3220"/>
                    <a:pt x="3366" y="3464"/>
                    <a:pt x="3024" y="2635"/>
                  </a:cubicBezTo>
                  <a:cubicBezTo>
                    <a:pt x="2683" y="1806"/>
                    <a:pt x="3732" y="1123"/>
                    <a:pt x="4366" y="1757"/>
                  </a:cubicBezTo>
                  <a:cubicBezTo>
                    <a:pt x="4512" y="1903"/>
                    <a:pt x="4585" y="2098"/>
                    <a:pt x="4585" y="2318"/>
                  </a:cubicBezTo>
                  <a:close/>
                  <a:moveTo>
                    <a:pt x="903" y="5098"/>
                  </a:moveTo>
                  <a:lnTo>
                    <a:pt x="6634" y="5098"/>
                  </a:lnTo>
                  <a:cubicBezTo>
                    <a:pt x="6732" y="5098"/>
                    <a:pt x="6805" y="5172"/>
                    <a:pt x="6805" y="5245"/>
                  </a:cubicBezTo>
                  <a:lnTo>
                    <a:pt x="6805" y="8123"/>
                  </a:lnTo>
                  <a:lnTo>
                    <a:pt x="6805" y="8123"/>
                  </a:lnTo>
                  <a:lnTo>
                    <a:pt x="6805" y="10976"/>
                  </a:lnTo>
                  <a:lnTo>
                    <a:pt x="6805" y="10976"/>
                  </a:lnTo>
                  <a:lnTo>
                    <a:pt x="6805" y="13830"/>
                  </a:lnTo>
                  <a:lnTo>
                    <a:pt x="6805" y="13830"/>
                  </a:lnTo>
                  <a:lnTo>
                    <a:pt x="6805" y="16683"/>
                  </a:lnTo>
                  <a:lnTo>
                    <a:pt x="6805" y="16683"/>
                  </a:lnTo>
                  <a:lnTo>
                    <a:pt x="6805" y="19537"/>
                  </a:lnTo>
                  <a:lnTo>
                    <a:pt x="6805" y="19537"/>
                  </a:lnTo>
                  <a:lnTo>
                    <a:pt x="6805" y="22415"/>
                  </a:lnTo>
                  <a:cubicBezTo>
                    <a:pt x="6805" y="22488"/>
                    <a:pt x="6732" y="22561"/>
                    <a:pt x="6634" y="22561"/>
                  </a:cubicBezTo>
                  <a:lnTo>
                    <a:pt x="903" y="22561"/>
                  </a:lnTo>
                  <a:cubicBezTo>
                    <a:pt x="829" y="22561"/>
                    <a:pt x="756" y="22488"/>
                    <a:pt x="756" y="22415"/>
                  </a:cubicBezTo>
                  <a:lnTo>
                    <a:pt x="756" y="5245"/>
                  </a:lnTo>
                  <a:cubicBezTo>
                    <a:pt x="756" y="5172"/>
                    <a:pt x="829" y="5098"/>
                    <a:pt x="903" y="50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2"/>
            <p:cNvSpPr/>
            <p:nvPr/>
          </p:nvSpPr>
          <p:spPr>
            <a:xfrm>
              <a:off x="6754649" y="2707541"/>
              <a:ext cx="614122" cy="286006"/>
            </a:xfrm>
            <a:custGeom>
              <a:avLst/>
              <a:gdLst/>
              <a:ahLst/>
              <a:cxnLst/>
              <a:rect l="l" t="t" r="r" b="b"/>
              <a:pathLst>
                <a:path w="5440" h="2561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666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2"/>
            <p:cNvSpPr/>
            <p:nvPr/>
          </p:nvSpPr>
          <p:spPr>
            <a:xfrm>
              <a:off x="6754649" y="3028949"/>
              <a:ext cx="614122" cy="286006"/>
            </a:xfrm>
            <a:custGeom>
              <a:avLst/>
              <a:gdLst/>
              <a:ahLst/>
              <a:cxnLst/>
              <a:rect l="l" t="t" r="r" b="b"/>
              <a:pathLst>
                <a:path w="5440" h="2561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7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2"/>
            <p:cNvSpPr/>
            <p:nvPr/>
          </p:nvSpPr>
          <p:spPr>
            <a:xfrm>
              <a:off x="6754649" y="3347564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1"/>
                  </a:moveTo>
                  <a:lnTo>
                    <a:pt x="1" y="2562"/>
                  </a:lnTo>
                  <a:lnTo>
                    <a:pt x="5440" y="2562"/>
                  </a:lnTo>
                  <a:lnTo>
                    <a:pt x="5440" y="1"/>
                  </a:lnTo>
                  <a:close/>
                </a:path>
              </a:pathLst>
            </a:custGeom>
            <a:solidFill>
              <a:schemeClr val="accent3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2"/>
            <p:cNvSpPr/>
            <p:nvPr/>
          </p:nvSpPr>
          <p:spPr>
            <a:xfrm>
              <a:off x="6754649" y="3666292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866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2"/>
            <p:cNvSpPr/>
            <p:nvPr/>
          </p:nvSpPr>
          <p:spPr>
            <a:xfrm>
              <a:off x="6754649" y="3987700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0"/>
                  </a:moveTo>
                  <a:lnTo>
                    <a:pt x="1" y="2561"/>
                  </a:lnTo>
                  <a:lnTo>
                    <a:pt x="5440" y="2561"/>
                  </a:lnTo>
                  <a:lnTo>
                    <a:pt x="5440" y="0"/>
                  </a:lnTo>
                  <a:close/>
                </a:path>
              </a:pathLst>
            </a:custGeom>
            <a:solidFill>
              <a:schemeClr val="accent3">
                <a:alpha val="9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2"/>
            <p:cNvSpPr/>
            <p:nvPr/>
          </p:nvSpPr>
          <p:spPr>
            <a:xfrm>
              <a:off x="6754649" y="4306316"/>
              <a:ext cx="614122" cy="286118"/>
            </a:xfrm>
            <a:custGeom>
              <a:avLst/>
              <a:gdLst/>
              <a:ahLst/>
              <a:cxnLst/>
              <a:rect l="l" t="t" r="r" b="b"/>
              <a:pathLst>
                <a:path w="5440" h="2562" extrusionOk="0">
                  <a:moveTo>
                    <a:pt x="1" y="1"/>
                  </a:moveTo>
                  <a:lnTo>
                    <a:pt x="1" y="2562"/>
                  </a:lnTo>
                  <a:lnTo>
                    <a:pt x="5440" y="2562"/>
                  </a:lnTo>
                  <a:lnTo>
                    <a:pt x="54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2"/>
            <p:cNvSpPr/>
            <p:nvPr/>
          </p:nvSpPr>
          <p:spPr>
            <a:xfrm>
              <a:off x="6655532" y="2184555"/>
              <a:ext cx="834370" cy="2623081"/>
            </a:xfrm>
            <a:custGeom>
              <a:avLst/>
              <a:gdLst/>
              <a:ahLst/>
              <a:cxnLst/>
              <a:rect l="l" t="t" r="r" b="b"/>
              <a:pathLst>
                <a:path w="7391" h="23488" extrusionOk="0">
                  <a:moveTo>
                    <a:pt x="6928" y="21951"/>
                  </a:moveTo>
                  <a:cubicBezTo>
                    <a:pt x="6928" y="22244"/>
                    <a:pt x="6830" y="22536"/>
                    <a:pt x="6610" y="22756"/>
                  </a:cubicBezTo>
                  <a:cubicBezTo>
                    <a:pt x="6391" y="22975"/>
                    <a:pt x="6098" y="23073"/>
                    <a:pt x="5806" y="23097"/>
                  </a:cubicBezTo>
                  <a:lnTo>
                    <a:pt x="513" y="23097"/>
                  </a:lnTo>
                  <a:cubicBezTo>
                    <a:pt x="342" y="23097"/>
                    <a:pt x="172" y="23048"/>
                    <a:pt x="1" y="22951"/>
                  </a:cubicBezTo>
                  <a:cubicBezTo>
                    <a:pt x="50" y="23024"/>
                    <a:pt x="98" y="23097"/>
                    <a:pt x="172" y="23170"/>
                  </a:cubicBezTo>
                  <a:cubicBezTo>
                    <a:pt x="367" y="23390"/>
                    <a:pt x="659" y="23487"/>
                    <a:pt x="976" y="23487"/>
                  </a:cubicBezTo>
                  <a:lnTo>
                    <a:pt x="6245" y="23487"/>
                  </a:lnTo>
                  <a:cubicBezTo>
                    <a:pt x="6879" y="23487"/>
                    <a:pt x="7391" y="22975"/>
                    <a:pt x="7391" y="22366"/>
                  </a:cubicBezTo>
                  <a:lnTo>
                    <a:pt x="7391" y="2976"/>
                  </a:lnTo>
                  <a:cubicBezTo>
                    <a:pt x="7391" y="1976"/>
                    <a:pt x="6976" y="1025"/>
                    <a:pt x="6269" y="317"/>
                  </a:cubicBezTo>
                  <a:cubicBezTo>
                    <a:pt x="6171" y="195"/>
                    <a:pt x="6049" y="98"/>
                    <a:pt x="5928" y="0"/>
                  </a:cubicBezTo>
                  <a:cubicBezTo>
                    <a:pt x="6586" y="707"/>
                    <a:pt x="6952" y="1610"/>
                    <a:pt x="6928" y="2561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" name="Google Shape;1285;p52"/>
          <p:cNvGrpSpPr/>
          <p:nvPr/>
        </p:nvGrpSpPr>
        <p:grpSpPr>
          <a:xfrm>
            <a:off x="7141459" y="1885950"/>
            <a:ext cx="603495" cy="1371596"/>
            <a:chOff x="3724575" y="3497700"/>
            <a:chExt cx="603495" cy="1371596"/>
          </a:xfrm>
        </p:grpSpPr>
        <p:sp>
          <p:nvSpPr>
            <p:cNvPr id="1286" name="Google Shape;1286;p52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5488" y="16414"/>
                  </a:moveTo>
                  <a:lnTo>
                    <a:pt x="1732" y="16414"/>
                  </a:lnTo>
                  <a:cubicBezTo>
                    <a:pt x="781" y="16414"/>
                    <a:pt x="1" y="15634"/>
                    <a:pt x="1" y="14683"/>
                  </a:cubicBezTo>
                  <a:lnTo>
                    <a:pt x="1" y="5537"/>
                  </a:lnTo>
                  <a:cubicBezTo>
                    <a:pt x="1" y="5073"/>
                    <a:pt x="196" y="4634"/>
                    <a:pt x="513" y="4317"/>
                  </a:cubicBezTo>
                  <a:cubicBezTo>
                    <a:pt x="757" y="4073"/>
                    <a:pt x="1050" y="3902"/>
                    <a:pt x="1367" y="3829"/>
                  </a:cubicBezTo>
                  <a:lnTo>
                    <a:pt x="1367" y="781"/>
                  </a:lnTo>
                  <a:cubicBezTo>
                    <a:pt x="1367" y="585"/>
                    <a:pt x="1440" y="366"/>
                    <a:pt x="1610" y="220"/>
                  </a:cubicBezTo>
                  <a:cubicBezTo>
                    <a:pt x="1757" y="73"/>
                    <a:pt x="1952" y="0"/>
                    <a:pt x="2147" y="0"/>
                  </a:cubicBezTo>
                  <a:lnTo>
                    <a:pt x="5074" y="0"/>
                  </a:lnTo>
                  <a:cubicBezTo>
                    <a:pt x="5513" y="0"/>
                    <a:pt x="5854" y="342"/>
                    <a:pt x="5854" y="781"/>
                  </a:cubicBezTo>
                  <a:lnTo>
                    <a:pt x="5854" y="3829"/>
                  </a:lnTo>
                  <a:cubicBezTo>
                    <a:pt x="6659" y="4024"/>
                    <a:pt x="7220" y="4732"/>
                    <a:pt x="7220" y="5537"/>
                  </a:cubicBezTo>
                  <a:lnTo>
                    <a:pt x="7220" y="14683"/>
                  </a:lnTo>
                  <a:cubicBezTo>
                    <a:pt x="7220" y="15634"/>
                    <a:pt x="6440" y="16414"/>
                    <a:pt x="5488" y="164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2"/>
            <p:cNvSpPr/>
            <p:nvPr/>
          </p:nvSpPr>
          <p:spPr>
            <a:xfrm>
              <a:off x="3757170" y="3848221"/>
              <a:ext cx="538223" cy="988485"/>
            </a:xfrm>
            <a:custGeom>
              <a:avLst/>
              <a:gdLst/>
              <a:ahLst/>
              <a:cxnLst/>
              <a:rect l="l" t="t" r="r" b="b"/>
              <a:pathLst>
                <a:path w="6440" h="11830" extrusionOk="0">
                  <a:moveTo>
                    <a:pt x="5098" y="0"/>
                  </a:moveTo>
                  <a:lnTo>
                    <a:pt x="1342" y="0"/>
                  </a:lnTo>
                  <a:cubicBezTo>
                    <a:pt x="611" y="0"/>
                    <a:pt x="1" y="610"/>
                    <a:pt x="1" y="1342"/>
                  </a:cubicBezTo>
                  <a:lnTo>
                    <a:pt x="1" y="10488"/>
                  </a:lnTo>
                  <a:cubicBezTo>
                    <a:pt x="1" y="11219"/>
                    <a:pt x="611" y="11829"/>
                    <a:pt x="1342" y="11829"/>
                  </a:cubicBezTo>
                  <a:lnTo>
                    <a:pt x="5098" y="11829"/>
                  </a:lnTo>
                  <a:cubicBezTo>
                    <a:pt x="5830" y="11829"/>
                    <a:pt x="6440" y="11219"/>
                    <a:pt x="6440" y="10488"/>
                  </a:cubicBezTo>
                  <a:lnTo>
                    <a:pt x="6440" y="1342"/>
                  </a:lnTo>
                  <a:cubicBezTo>
                    <a:pt x="6440" y="610"/>
                    <a:pt x="5830" y="0"/>
                    <a:pt x="5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2"/>
            <p:cNvSpPr/>
            <p:nvPr/>
          </p:nvSpPr>
          <p:spPr>
            <a:xfrm>
              <a:off x="3816342" y="4047922"/>
              <a:ext cx="38779" cy="654255"/>
            </a:xfrm>
            <a:custGeom>
              <a:avLst/>
              <a:gdLst/>
              <a:ahLst/>
              <a:cxnLst/>
              <a:rect l="l" t="t" r="r" b="b"/>
              <a:pathLst>
                <a:path w="464" h="7830" extrusionOk="0">
                  <a:moveTo>
                    <a:pt x="439" y="7610"/>
                  </a:moveTo>
                  <a:cubicBezTo>
                    <a:pt x="464" y="7829"/>
                    <a:pt x="0" y="7829"/>
                    <a:pt x="25" y="7610"/>
                  </a:cubicBezTo>
                  <a:lnTo>
                    <a:pt x="25" y="1781"/>
                  </a:lnTo>
                  <a:cubicBezTo>
                    <a:pt x="0" y="1561"/>
                    <a:pt x="464" y="1561"/>
                    <a:pt x="439" y="1781"/>
                  </a:cubicBezTo>
                  <a:close/>
                  <a:moveTo>
                    <a:pt x="439" y="732"/>
                  </a:moveTo>
                  <a:cubicBezTo>
                    <a:pt x="415" y="952"/>
                    <a:pt x="73" y="952"/>
                    <a:pt x="25" y="732"/>
                  </a:cubicBezTo>
                  <a:lnTo>
                    <a:pt x="25" y="220"/>
                  </a:lnTo>
                  <a:cubicBezTo>
                    <a:pt x="0" y="0"/>
                    <a:pt x="464" y="0"/>
                    <a:pt x="439" y="22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2"/>
            <p:cNvSpPr/>
            <p:nvPr/>
          </p:nvSpPr>
          <p:spPr>
            <a:xfrm>
              <a:off x="3724575" y="3497700"/>
              <a:ext cx="603495" cy="1371596"/>
            </a:xfrm>
            <a:custGeom>
              <a:avLst/>
              <a:gdLst/>
              <a:ahLst/>
              <a:cxnLst/>
              <a:rect l="l" t="t" r="r" b="b"/>
              <a:pathLst>
                <a:path w="7221" h="16415" extrusionOk="0">
                  <a:moveTo>
                    <a:pt x="3171" y="2293"/>
                  </a:moveTo>
                  <a:lnTo>
                    <a:pt x="2415" y="2293"/>
                  </a:lnTo>
                  <a:cubicBezTo>
                    <a:pt x="2342" y="2293"/>
                    <a:pt x="2269" y="2220"/>
                    <a:pt x="2269" y="2146"/>
                  </a:cubicBezTo>
                  <a:lnTo>
                    <a:pt x="2269" y="1293"/>
                  </a:lnTo>
                  <a:cubicBezTo>
                    <a:pt x="2269" y="1195"/>
                    <a:pt x="2342" y="1146"/>
                    <a:pt x="2415" y="1146"/>
                  </a:cubicBezTo>
                  <a:lnTo>
                    <a:pt x="3171" y="1146"/>
                  </a:lnTo>
                  <a:cubicBezTo>
                    <a:pt x="3245" y="1146"/>
                    <a:pt x="3318" y="1195"/>
                    <a:pt x="3318" y="1293"/>
                  </a:cubicBezTo>
                  <a:lnTo>
                    <a:pt x="3318" y="2146"/>
                  </a:lnTo>
                  <a:cubicBezTo>
                    <a:pt x="3318" y="2220"/>
                    <a:pt x="3245" y="2293"/>
                    <a:pt x="3171" y="2293"/>
                  </a:cubicBezTo>
                  <a:close/>
                  <a:moveTo>
                    <a:pt x="5488" y="16414"/>
                  </a:moveTo>
                  <a:cubicBezTo>
                    <a:pt x="6440" y="16414"/>
                    <a:pt x="7220" y="15634"/>
                    <a:pt x="7220" y="14683"/>
                  </a:cubicBezTo>
                  <a:lnTo>
                    <a:pt x="7220" y="5537"/>
                  </a:lnTo>
                  <a:cubicBezTo>
                    <a:pt x="7220" y="4707"/>
                    <a:pt x="6659" y="4000"/>
                    <a:pt x="5854" y="3829"/>
                  </a:cubicBezTo>
                  <a:lnTo>
                    <a:pt x="5854" y="781"/>
                  </a:lnTo>
                  <a:cubicBezTo>
                    <a:pt x="5854" y="342"/>
                    <a:pt x="5513" y="0"/>
                    <a:pt x="5074" y="0"/>
                  </a:cubicBezTo>
                  <a:lnTo>
                    <a:pt x="2147" y="0"/>
                  </a:lnTo>
                  <a:cubicBezTo>
                    <a:pt x="1952" y="0"/>
                    <a:pt x="1732" y="73"/>
                    <a:pt x="1586" y="220"/>
                  </a:cubicBezTo>
                  <a:cubicBezTo>
                    <a:pt x="1440" y="366"/>
                    <a:pt x="1367" y="561"/>
                    <a:pt x="1367" y="781"/>
                  </a:cubicBezTo>
                  <a:lnTo>
                    <a:pt x="1367" y="3829"/>
                  </a:lnTo>
                  <a:cubicBezTo>
                    <a:pt x="1050" y="3902"/>
                    <a:pt x="757" y="4073"/>
                    <a:pt x="513" y="4293"/>
                  </a:cubicBezTo>
                  <a:cubicBezTo>
                    <a:pt x="196" y="4610"/>
                    <a:pt x="1" y="5049"/>
                    <a:pt x="1" y="5512"/>
                  </a:cubicBezTo>
                  <a:lnTo>
                    <a:pt x="1" y="14658"/>
                  </a:lnTo>
                  <a:cubicBezTo>
                    <a:pt x="1" y="15634"/>
                    <a:pt x="781" y="16414"/>
                    <a:pt x="1732" y="16414"/>
                  </a:cubicBezTo>
                  <a:close/>
                  <a:moveTo>
                    <a:pt x="1757" y="3805"/>
                  </a:moveTo>
                  <a:lnTo>
                    <a:pt x="5464" y="3805"/>
                  </a:lnTo>
                  <a:lnTo>
                    <a:pt x="5464" y="781"/>
                  </a:lnTo>
                  <a:cubicBezTo>
                    <a:pt x="5464" y="683"/>
                    <a:pt x="5415" y="585"/>
                    <a:pt x="5342" y="512"/>
                  </a:cubicBezTo>
                  <a:cubicBezTo>
                    <a:pt x="5269" y="439"/>
                    <a:pt x="5171" y="390"/>
                    <a:pt x="5074" y="390"/>
                  </a:cubicBezTo>
                  <a:lnTo>
                    <a:pt x="2147" y="390"/>
                  </a:lnTo>
                  <a:cubicBezTo>
                    <a:pt x="1928" y="390"/>
                    <a:pt x="1757" y="561"/>
                    <a:pt x="1757" y="781"/>
                  </a:cubicBezTo>
                  <a:close/>
                  <a:moveTo>
                    <a:pt x="1732" y="16024"/>
                  </a:moveTo>
                  <a:cubicBezTo>
                    <a:pt x="1001" y="16024"/>
                    <a:pt x="391" y="15414"/>
                    <a:pt x="391" y="14683"/>
                  </a:cubicBezTo>
                  <a:lnTo>
                    <a:pt x="391" y="5537"/>
                  </a:lnTo>
                  <a:cubicBezTo>
                    <a:pt x="391" y="4780"/>
                    <a:pt x="1001" y="4195"/>
                    <a:pt x="1732" y="4195"/>
                  </a:cubicBezTo>
                  <a:lnTo>
                    <a:pt x="5488" y="4195"/>
                  </a:lnTo>
                  <a:cubicBezTo>
                    <a:pt x="6220" y="4195"/>
                    <a:pt x="6830" y="4780"/>
                    <a:pt x="6830" y="5537"/>
                  </a:cubicBezTo>
                  <a:lnTo>
                    <a:pt x="6830" y="14683"/>
                  </a:lnTo>
                  <a:cubicBezTo>
                    <a:pt x="6830" y="15414"/>
                    <a:pt x="6220" y="16024"/>
                    <a:pt x="5488" y="16024"/>
                  </a:cubicBezTo>
                  <a:close/>
                  <a:moveTo>
                    <a:pt x="4781" y="2293"/>
                  </a:moveTo>
                  <a:lnTo>
                    <a:pt x="4074" y="2293"/>
                  </a:lnTo>
                  <a:cubicBezTo>
                    <a:pt x="3976" y="2293"/>
                    <a:pt x="3928" y="2220"/>
                    <a:pt x="3928" y="2146"/>
                  </a:cubicBezTo>
                  <a:lnTo>
                    <a:pt x="3928" y="1293"/>
                  </a:lnTo>
                  <a:cubicBezTo>
                    <a:pt x="3903" y="1220"/>
                    <a:pt x="3976" y="1146"/>
                    <a:pt x="4074" y="1146"/>
                  </a:cubicBezTo>
                  <a:lnTo>
                    <a:pt x="4781" y="1146"/>
                  </a:lnTo>
                  <a:cubicBezTo>
                    <a:pt x="4879" y="1146"/>
                    <a:pt x="4952" y="1220"/>
                    <a:pt x="4952" y="1293"/>
                  </a:cubicBezTo>
                  <a:lnTo>
                    <a:pt x="4952" y="2122"/>
                  </a:lnTo>
                  <a:cubicBezTo>
                    <a:pt x="4952" y="2220"/>
                    <a:pt x="4879" y="2293"/>
                    <a:pt x="4781" y="22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2"/>
            <p:cNvSpPr/>
            <p:nvPr/>
          </p:nvSpPr>
          <p:spPr>
            <a:xfrm>
              <a:off x="3871336" y="3530287"/>
              <a:ext cx="309980" cy="285349"/>
            </a:xfrm>
            <a:custGeom>
              <a:avLst/>
              <a:gdLst/>
              <a:ahLst/>
              <a:cxnLst/>
              <a:rect l="l" t="t" r="r" b="b"/>
              <a:pathLst>
                <a:path w="3709" h="3415" extrusionOk="0">
                  <a:moveTo>
                    <a:pt x="1" y="3415"/>
                  </a:moveTo>
                  <a:lnTo>
                    <a:pt x="3708" y="3415"/>
                  </a:lnTo>
                  <a:lnTo>
                    <a:pt x="3708" y="391"/>
                  </a:lnTo>
                  <a:cubicBezTo>
                    <a:pt x="3708" y="293"/>
                    <a:pt x="3659" y="195"/>
                    <a:pt x="3586" y="122"/>
                  </a:cubicBezTo>
                  <a:cubicBezTo>
                    <a:pt x="3513" y="49"/>
                    <a:pt x="3415" y="0"/>
                    <a:pt x="3318" y="0"/>
                  </a:cubicBezTo>
                  <a:lnTo>
                    <a:pt x="391" y="0"/>
                  </a:lnTo>
                  <a:cubicBezTo>
                    <a:pt x="172" y="0"/>
                    <a:pt x="1" y="171"/>
                    <a:pt x="1" y="391"/>
                  </a:cubicBezTo>
                  <a:close/>
                  <a:moveTo>
                    <a:pt x="1415" y="1903"/>
                  </a:moveTo>
                  <a:lnTo>
                    <a:pt x="659" y="1903"/>
                  </a:lnTo>
                  <a:cubicBezTo>
                    <a:pt x="586" y="1903"/>
                    <a:pt x="513" y="1830"/>
                    <a:pt x="513" y="1756"/>
                  </a:cubicBezTo>
                  <a:lnTo>
                    <a:pt x="513" y="903"/>
                  </a:lnTo>
                  <a:cubicBezTo>
                    <a:pt x="513" y="805"/>
                    <a:pt x="586" y="756"/>
                    <a:pt x="659" y="756"/>
                  </a:cubicBezTo>
                  <a:lnTo>
                    <a:pt x="1415" y="756"/>
                  </a:lnTo>
                  <a:cubicBezTo>
                    <a:pt x="1489" y="756"/>
                    <a:pt x="1562" y="805"/>
                    <a:pt x="1562" y="903"/>
                  </a:cubicBezTo>
                  <a:lnTo>
                    <a:pt x="1562" y="1756"/>
                  </a:lnTo>
                  <a:cubicBezTo>
                    <a:pt x="1562" y="1830"/>
                    <a:pt x="1489" y="1903"/>
                    <a:pt x="1415" y="1903"/>
                  </a:cubicBezTo>
                  <a:close/>
                  <a:moveTo>
                    <a:pt x="3025" y="1903"/>
                  </a:moveTo>
                  <a:lnTo>
                    <a:pt x="2318" y="1903"/>
                  </a:lnTo>
                  <a:cubicBezTo>
                    <a:pt x="2220" y="1903"/>
                    <a:pt x="2147" y="1830"/>
                    <a:pt x="2147" y="1732"/>
                  </a:cubicBezTo>
                  <a:lnTo>
                    <a:pt x="2147" y="903"/>
                  </a:lnTo>
                  <a:cubicBezTo>
                    <a:pt x="2147" y="830"/>
                    <a:pt x="2220" y="756"/>
                    <a:pt x="2318" y="756"/>
                  </a:cubicBezTo>
                  <a:lnTo>
                    <a:pt x="3025" y="756"/>
                  </a:lnTo>
                  <a:cubicBezTo>
                    <a:pt x="3123" y="756"/>
                    <a:pt x="3196" y="830"/>
                    <a:pt x="3196" y="903"/>
                  </a:cubicBezTo>
                  <a:lnTo>
                    <a:pt x="3196" y="1732"/>
                  </a:lnTo>
                  <a:cubicBezTo>
                    <a:pt x="3196" y="1830"/>
                    <a:pt x="3123" y="1903"/>
                    <a:pt x="3025" y="19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2"/>
            <p:cNvSpPr/>
            <p:nvPr/>
          </p:nvSpPr>
          <p:spPr>
            <a:xfrm>
              <a:off x="3775557" y="3848221"/>
              <a:ext cx="519836" cy="988485"/>
            </a:xfrm>
            <a:custGeom>
              <a:avLst/>
              <a:gdLst/>
              <a:ahLst/>
              <a:cxnLst/>
              <a:rect l="l" t="t" r="r" b="b"/>
              <a:pathLst>
                <a:path w="6220" h="11830" extrusionOk="0">
                  <a:moveTo>
                    <a:pt x="5074" y="707"/>
                  </a:moveTo>
                  <a:lnTo>
                    <a:pt x="5074" y="9854"/>
                  </a:lnTo>
                  <a:cubicBezTo>
                    <a:pt x="5074" y="10585"/>
                    <a:pt x="4464" y="11195"/>
                    <a:pt x="3732" y="11195"/>
                  </a:cubicBezTo>
                  <a:lnTo>
                    <a:pt x="1" y="11195"/>
                  </a:lnTo>
                  <a:cubicBezTo>
                    <a:pt x="49" y="11293"/>
                    <a:pt x="122" y="11366"/>
                    <a:pt x="196" y="11439"/>
                  </a:cubicBezTo>
                  <a:cubicBezTo>
                    <a:pt x="440" y="11683"/>
                    <a:pt x="781" y="11829"/>
                    <a:pt x="1122" y="11829"/>
                  </a:cubicBezTo>
                  <a:lnTo>
                    <a:pt x="4878" y="11829"/>
                  </a:lnTo>
                  <a:cubicBezTo>
                    <a:pt x="5610" y="11829"/>
                    <a:pt x="6220" y="11219"/>
                    <a:pt x="6220" y="10488"/>
                  </a:cubicBezTo>
                  <a:lnTo>
                    <a:pt x="6220" y="1342"/>
                  </a:lnTo>
                  <a:cubicBezTo>
                    <a:pt x="6220" y="610"/>
                    <a:pt x="5610" y="0"/>
                    <a:pt x="4878" y="0"/>
                  </a:cubicBezTo>
                  <a:lnTo>
                    <a:pt x="4878" y="0"/>
                  </a:lnTo>
                  <a:cubicBezTo>
                    <a:pt x="5000" y="220"/>
                    <a:pt x="5074" y="464"/>
                    <a:pt x="5074" y="707"/>
                  </a:cubicBezTo>
                  <a:close/>
                </a:path>
              </a:pathLst>
            </a:custGeom>
            <a:solidFill>
              <a:schemeClr val="dk1">
                <a:alpha val="2509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Hình chữ nhật 1">
            <a:extLst>
              <a:ext uri="{FF2B5EF4-FFF2-40B4-BE49-F238E27FC236}">
                <a16:creationId xmlns:a16="http://schemas.microsoft.com/office/drawing/2014/main" id="{658E5DA4-3055-A66C-8494-8C86C270A831}"/>
              </a:ext>
            </a:extLst>
          </p:cNvPr>
          <p:cNvSpPr/>
          <p:nvPr/>
        </p:nvSpPr>
        <p:spPr>
          <a:xfrm>
            <a:off x="2329472" y="3487235"/>
            <a:ext cx="4728691" cy="58585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0"/>
          <p:cNvSpPr txBox="1">
            <a:spLocks noGrp="1"/>
          </p:cNvSpPr>
          <p:nvPr>
            <p:ph type="subTitle" idx="1"/>
          </p:nvPr>
        </p:nvSpPr>
        <p:spPr>
          <a:xfrm>
            <a:off x="3408500" y="1519259"/>
            <a:ext cx="50202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Who?</a:t>
            </a:r>
            <a:endParaRPr/>
          </a:p>
        </p:txBody>
      </p:sp>
      <p:sp>
        <p:nvSpPr>
          <p:cNvPr id="835" name="Google Shape;835;p40"/>
          <p:cNvSpPr txBox="1">
            <a:spLocks noGrp="1"/>
          </p:cNvSpPr>
          <p:nvPr>
            <p:ph type="subTitle" idx="4"/>
          </p:nvPr>
        </p:nvSpPr>
        <p:spPr>
          <a:xfrm>
            <a:off x="3405364" y="1905474"/>
            <a:ext cx="5020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/>
              <a:t>3 normal users: farmiliar shopping but not highly tech advance feature (office workers, normal students,…)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/>
              <a:t>2 expert users: highly knowledge, experienced (IT major workers, gamer, streamer,…)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/>
              <a:t>1 under extreme user: barely shopping online (older,…)</a:t>
            </a:r>
            <a:endParaRPr/>
          </a:p>
        </p:txBody>
      </p:sp>
      <p:sp>
        <p:nvSpPr>
          <p:cNvPr id="837" name="Google Shape;837;p40"/>
          <p:cNvSpPr txBox="1">
            <a:spLocks noGrp="1"/>
          </p:cNvSpPr>
          <p:nvPr>
            <p:ph type="title"/>
          </p:nvPr>
        </p:nvSpPr>
        <p:spPr>
          <a:xfrm>
            <a:off x="715100" y="731525"/>
            <a:ext cx="77157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Interview analysis</a:t>
            </a:r>
            <a:endParaRPr/>
          </a:p>
        </p:txBody>
      </p:sp>
      <p:grpSp>
        <p:nvGrpSpPr>
          <p:cNvPr id="842" name="Google Shape;842;p40"/>
          <p:cNvGrpSpPr/>
          <p:nvPr/>
        </p:nvGrpSpPr>
        <p:grpSpPr>
          <a:xfrm>
            <a:off x="2552351" y="1514048"/>
            <a:ext cx="502800" cy="502800"/>
            <a:chOff x="1627550" y="2017350"/>
            <a:chExt cx="502800" cy="502800"/>
          </a:xfrm>
        </p:grpSpPr>
        <p:sp>
          <p:nvSpPr>
            <p:cNvPr id="843" name="Google Shape;843;p40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0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40"/>
          <p:cNvGrpSpPr/>
          <p:nvPr/>
        </p:nvGrpSpPr>
        <p:grpSpPr>
          <a:xfrm>
            <a:off x="211884" y="2845046"/>
            <a:ext cx="1371600" cy="1375875"/>
            <a:chOff x="299013" y="1079125"/>
            <a:chExt cx="1371600" cy="1375875"/>
          </a:xfrm>
        </p:grpSpPr>
        <p:sp>
          <p:nvSpPr>
            <p:cNvPr id="850" name="Google Shape;850;p40"/>
            <p:cNvSpPr/>
            <p:nvPr/>
          </p:nvSpPr>
          <p:spPr>
            <a:xfrm>
              <a:off x="390513" y="1174900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0"/>
            <p:cNvSpPr/>
            <p:nvPr/>
          </p:nvSpPr>
          <p:spPr>
            <a:xfrm>
              <a:off x="299013" y="1079125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2" name="Google Shape;852;p40"/>
            <p:cNvGrpSpPr/>
            <p:nvPr/>
          </p:nvGrpSpPr>
          <p:grpSpPr>
            <a:xfrm>
              <a:off x="396400" y="1384064"/>
              <a:ext cx="1085400" cy="635100"/>
              <a:chOff x="396400" y="1399225"/>
              <a:chExt cx="1085400" cy="635100"/>
            </a:xfrm>
          </p:grpSpPr>
          <p:sp>
            <p:nvSpPr>
              <p:cNvPr id="853" name="Google Shape;853;p40"/>
              <p:cNvSpPr/>
              <p:nvPr/>
            </p:nvSpPr>
            <p:spPr>
              <a:xfrm>
                <a:off x="396400" y="1399225"/>
                <a:ext cx="1085400" cy="635100"/>
              </a:xfrm>
              <a:prstGeom prst="roundRect">
                <a:avLst>
                  <a:gd name="adj" fmla="val 0"/>
                </a:avLst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4" name="Google Shape;854;p40"/>
              <p:cNvGrpSpPr/>
              <p:nvPr/>
            </p:nvGrpSpPr>
            <p:grpSpPr>
              <a:xfrm>
                <a:off x="712181" y="1506835"/>
                <a:ext cx="453838" cy="419880"/>
                <a:chOff x="733647" y="1423686"/>
                <a:chExt cx="453838" cy="419880"/>
              </a:xfrm>
            </p:grpSpPr>
            <p:sp>
              <p:nvSpPr>
                <p:cNvPr id="855" name="Google Shape;855;p40"/>
                <p:cNvSpPr/>
                <p:nvPr/>
              </p:nvSpPr>
              <p:spPr>
                <a:xfrm>
                  <a:off x="733647" y="1423686"/>
                  <a:ext cx="453838" cy="419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1" h="9055" extrusionOk="0">
                      <a:moveTo>
                        <a:pt x="4904" y="1"/>
                      </a:moveTo>
                      <a:cubicBezTo>
                        <a:pt x="4654" y="1"/>
                        <a:pt x="4401" y="21"/>
                        <a:pt x="4147" y="64"/>
                      </a:cubicBezTo>
                      <a:cubicBezTo>
                        <a:pt x="1659" y="479"/>
                        <a:pt x="1" y="2820"/>
                        <a:pt x="440" y="5284"/>
                      </a:cubicBezTo>
                      <a:cubicBezTo>
                        <a:pt x="811" y="7493"/>
                        <a:pt x="2733" y="9054"/>
                        <a:pt x="4902" y="9054"/>
                      </a:cubicBezTo>
                      <a:cubicBezTo>
                        <a:pt x="5152" y="9054"/>
                        <a:pt x="5405" y="9034"/>
                        <a:pt x="5659" y="8991"/>
                      </a:cubicBezTo>
                      <a:cubicBezTo>
                        <a:pt x="8122" y="8576"/>
                        <a:pt x="9781" y="6235"/>
                        <a:pt x="9366" y="3771"/>
                      </a:cubicBezTo>
                      <a:cubicBezTo>
                        <a:pt x="8994" y="1562"/>
                        <a:pt x="7073" y="1"/>
                        <a:pt x="49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6" name="Google Shape;856;p40"/>
                <p:cNvSpPr/>
                <p:nvPr/>
              </p:nvSpPr>
              <p:spPr>
                <a:xfrm>
                  <a:off x="898875" y="1539755"/>
                  <a:ext cx="163003" cy="188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4074" extrusionOk="0">
                      <a:moveTo>
                        <a:pt x="1" y="0"/>
                      </a:moveTo>
                      <a:lnTo>
                        <a:pt x="1" y="4073"/>
                      </a:lnTo>
                      <a:lnTo>
                        <a:pt x="3513" y="202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57" name="Google Shape;857;p40"/>
            <p:cNvGrpSpPr/>
            <p:nvPr/>
          </p:nvGrpSpPr>
          <p:grpSpPr>
            <a:xfrm>
              <a:off x="396391" y="2141102"/>
              <a:ext cx="1085342" cy="96171"/>
              <a:chOff x="417899" y="2116530"/>
              <a:chExt cx="1085342" cy="96171"/>
            </a:xfrm>
          </p:grpSpPr>
          <p:sp>
            <p:nvSpPr>
              <p:cNvPr id="858" name="Google Shape;858;p40"/>
              <p:cNvSpPr/>
              <p:nvPr/>
            </p:nvSpPr>
            <p:spPr>
              <a:xfrm>
                <a:off x="417899" y="2116530"/>
                <a:ext cx="1085342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23391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22366" y="2074"/>
                    </a:lnTo>
                    <a:cubicBezTo>
                      <a:pt x="22927" y="2074"/>
                      <a:pt x="23391" y="1611"/>
                      <a:pt x="23391" y="1050"/>
                    </a:cubicBezTo>
                    <a:cubicBezTo>
                      <a:pt x="23391" y="464"/>
                      <a:pt x="22927" y="1"/>
                      <a:pt x="223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40"/>
              <p:cNvSpPr/>
              <p:nvPr/>
            </p:nvSpPr>
            <p:spPr>
              <a:xfrm>
                <a:off x="417899" y="2116530"/>
                <a:ext cx="555733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11976" y="2074"/>
                    </a:lnTo>
                    <a:lnTo>
                      <a:pt x="1197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860" name="Google Shape;860;p40"/>
            <p:cNvCxnSpPr/>
            <p:nvPr/>
          </p:nvCxnSpPr>
          <p:spPr>
            <a:xfrm>
              <a:off x="308975" y="1262125"/>
              <a:ext cx="1263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63" name="Google Shape;863;p40"/>
          <p:cNvSpPr/>
          <p:nvPr/>
        </p:nvSpPr>
        <p:spPr>
          <a:xfrm>
            <a:off x="715160" y="14173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742;p37">
            <a:extLst>
              <a:ext uri="{FF2B5EF4-FFF2-40B4-BE49-F238E27FC236}">
                <a16:creationId xmlns:a16="http://schemas.microsoft.com/office/drawing/2014/main" id="{A9C2C46B-A38F-C1C3-1B18-E963293739D0}"/>
              </a:ext>
            </a:extLst>
          </p:cNvPr>
          <p:cNvGrpSpPr/>
          <p:nvPr/>
        </p:nvGrpSpPr>
        <p:grpSpPr>
          <a:xfrm>
            <a:off x="2552351" y="3174400"/>
            <a:ext cx="502800" cy="502800"/>
            <a:chOff x="7014301" y="2017350"/>
            <a:chExt cx="502800" cy="502800"/>
          </a:xfrm>
        </p:grpSpPr>
        <p:sp>
          <p:nvSpPr>
            <p:cNvPr id="11" name="Google Shape;743;p37">
              <a:extLst>
                <a:ext uri="{FF2B5EF4-FFF2-40B4-BE49-F238E27FC236}">
                  <a16:creationId xmlns:a16="http://schemas.microsoft.com/office/drawing/2014/main" id="{E9F1384B-8CBE-A74D-CC39-AF46B5D56A6C}"/>
                </a:ext>
              </a:extLst>
            </p:cNvPr>
            <p:cNvSpPr/>
            <p:nvPr/>
          </p:nvSpPr>
          <p:spPr>
            <a:xfrm>
              <a:off x="7014301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44;p37">
              <a:extLst>
                <a:ext uri="{FF2B5EF4-FFF2-40B4-BE49-F238E27FC236}">
                  <a16:creationId xmlns:a16="http://schemas.microsoft.com/office/drawing/2014/main" id="{5CBB5DED-79C1-81D2-33EB-B861C4164BA3}"/>
                </a:ext>
              </a:extLst>
            </p:cNvPr>
            <p:cNvSpPr/>
            <p:nvPr/>
          </p:nvSpPr>
          <p:spPr>
            <a:xfrm>
              <a:off x="7095012" y="2108734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832;p40">
            <a:extLst>
              <a:ext uri="{FF2B5EF4-FFF2-40B4-BE49-F238E27FC236}">
                <a16:creationId xmlns:a16="http://schemas.microsoft.com/office/drawing/2014/main" id="{7CD37388-1D71-BDE3-4179-1638732AC0C8}"/>
              </a:ext>
            </a:extLst>
          </p:cNvPr>
          <p:cNvSpPr txBox="1">
            <a:spLocks/>
          </p:cNvSpPr>
          <p:nvPr/>
        </p:nvSpPr>
        <p:spPr>
          <a:xfrm>
            <a:off x="3405364" y="3204097"/>
            <a:ext cx="5020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Why?</a:t>
            </a:r>
          </a:p>
        </p:txBody>
      </p:sp>
      <p:sp>
        <p:nvSpPr>
          <p:cNvPr id="14" name="Google Shape;835;p40">
            <a:extLst>
              <a:ext uri="{FF2B5EF4-FFF2-40B4-BE49-F238E27FC236}">
                <a16:creationId xmlns:a16="http://schemas.microsoft.com/office/drawing/2014/main" id="{57E157D2-D857-764F-2D28-54E8C758B220}"/>
              </a:ext>
            </a:extLst>
          </p:cNvPr>
          <p:cNvSpPr txBox="1">
            <a:spLocks/>
          </p:cNvSpPr>
          <p:nvPr/>
        </p:nvSpPr>
        <p:spPr>
          <a:xfrm>
            <a:off x="3405364" y="3642178"/>
            <a:ext cx="50202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285750" indent="-285750" algn="just">
              <a:buFontTx/>
              <a:buChar char="-"/>
            </a:pPr>
            <a:r>
              <a:rPr lang="en-US"/>
              <a:t>Diverse perspectives </a:t>
            </a:r>
            <a:r>
              <a:rPr lang="en-US">
                <a:sym typeface="Wingdings" panose="05000000000000000000" pitchFamily="2" charset="2"/>
              </a:rPr>
              <a:t> be able to make system for various user levels.</a:t>
            </a:r>
          </a:p>
          <a:p>
            <a:pPr marL="285750" indent="-285750" algn="just">
              <a:buFontTx/>
              <a:buChar char="-"/>
            </a:pPr>
            <a:endParaRPr lang="en-US"/>
          </a:p>
        </p:txBody>
      </p:sp>
      <p:grpSp>
        <p:nvGrpSpPr>
          <p:cNvPr id="15" name="Google Shape;535;p32">
            <a:extLst>
              <a:ext uri="{FF2B5EF4-FFF2-40B4-BE49-F238E27FC236}">
                <a16:creationId xmlns:a16="http://schemas.microsoft.com/office/drawing/2014/main" id="{42A8F044-E28A-D70A-2298-445F687C5106}"/>
              </a:ext>
            </a:extLst>
          </p:cNvPr>
          <p:cNvGrpSpPr/>
          <p:nvPr/>
        </p:nvGrpSpPr>
        <p:grpSpPr>
          <a:xfrm>
            <a:off x="96883" y="76383"/>
            <a:ext cx="1726388" cy="1725107"/>
            <a:chOff x="715100" y="274199"/>
            <a:chExt cx="1920300" cy="1918875"/>
          </a:xfrm>
        </p:grpSpPr>
        <p:sp>
          <p:nvSpPr>
            <p:cNvPr id="16" name="Google Shape;536;p32">
              <a:extLst>
                <a:ext uri="{FF2B5EF4-FFF2-40B4-BE49-F238E27FC236}">
                  <a16:creationId xmlns:a16="http://schemas.microsoft.com/office/drawing/2014/main" id="{D5FA528A-D176-1A42-55D7-A31580F63745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537;p32">
              <a:extLst>
                <a:ext uri="{FF2B5EF4-FFF2-40B4-BE49-F238E27FC236}">
                  <a16:creationId xmlns:a16="http://schemas.microsoft.com/office/drawing/2014/main" id="{A9DB33F9-5A3F-E843-5347-3CC437F439A9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18" name="Google Shape;538;p32">
                <a:extLst>
                  <a:ext uri="{FF2B5EF4-FFF2-40B4-BE49-F238E27FC236}">
                    <a16:creationId xmlns:a16="http://schemas.microsoft.com/office/drawing/2014/main" id="{5D83E19A-806D-407A-BB97-D9BAA4BB67A4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" name="Google Shape;539;p32">
                <a:extLst>
                  <a:ext uri="{FF2B5EF4-FFF2-40B4-BE49-F238E27FC236}">
                    <a16:creationId xmlns:a16="http://schemas.microsoft.com/office/drawing/2014/main" id="{51ABD2AE-52AF-9F77-7EFE-25A89AB48658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20" name="Google Shape;540;p32">
                <a:extLst>
                  <a:ext uri="{FF2B5EF4-FFF2-40B4-BE49-F238E27FC236}">
                    <a16:creationId xmlns:a16="http://schemas.microsoft.com/office/drawing/2014/main" id="{93D32CBA-98DB-4F7B-BD50-9119F3EF15A3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3" name="Google Shape;541;p32">
                  <a:extLst>
                    <a:ext uri="{FF2B5EF4-FFF2-40B4-BE49-F238E27FC236}">
                      <a16:creationId xmlns:a16="http://schemas.microsoft.com/office/drawing/2014/main" id="{50FF45B5-E48A-4C8C-9DCF-C5771637466F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24" name="Google Shape;542;p32">
                  <a:extLst>
                    <a:ext uri="{FF2B5EF4-FFF2-40B4-BE49-F238E27FC236}">
                      <a16:creationId xmlns:a16="http://schemas.microsoft.com/office/drawing/2014/main" id="{2F335824-8C5C-F2A7-AAB2-1047745018CB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21" name="Google Shape;543;p32">
                <a:extLst>
                  <a:ext uri="{FF2B5EF4-FFF2-40B4-BE49-F238E27FC236}">
                    <a16:creationId xmlns:a16="http://schemas.microsoft.com/office/drawing/2014/main" id="{EE36FD2B-45E5-8C8D-0B75-078C433D3819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2" name="Google Shape;544;p32">
                <a:extLst>
                  <a:ext uri="{FF2B5EF4-FFF2-40B4-BE49-F238E27FC236}">
                    <a16:creationId xmlns:a16="http://schemas.microsoft.com/office/drawing/2014/main" id="{FD015A5D-B1C9-40AA-60B7-4EA1AE4884FB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25" name="Google Shape;545;p32">
            <a:extLst>
              <a:ext uri="{FF2B5EF4-FFF2-40B4-BE49-F238E27FC236}">
                <a16:creationId xmlns:a16="http://schemas.microsoft.com/office/drawing/2014/main" id="{AC47A1F2-C34C-D3CC-035C-5EBFD619BE8A}"/>
              </a:ext>
            </a:extLst>
          </p:cNvPr>
          <p:cNvSpPr txBox="1">
            <a:spLocks/>
          </p:cNvSpPr>
          <p:nvPr/>
        </p:nvSpPr>
        <p:spPr>
          <a:xfrm>
            <a:off x="310870" y="374330"/>
            <a:ext cx="1230130" cy="12330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0"/>
          <p:cNvSpPr txBox="1">
            <a:spLocks noGrp="1"/>
          </p:cNvSpPr>
          <p:nvPr>
            <p:ph type="subTitle" idx="1"/>
          </p:nvPr>
        </p:nvSpPr>
        <p:spPr>
          <a:xfrm>
            <a:off x="3408500" y="1519259"/>
            <a:ext cx="50202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What?</a:t>
            </a:r>
            <a:endParaRPr/>
          </a:p>
        </p:txBody>
      </p:sp>
      <p:sp>
        <p:nvSpPr>
          <p:cNvPr id="835" name="Google Shape;835;p40"/>
          <p:cNvSpPr txBox="1">
            <a:spLocks noGrp="1"/>
          </p:cNvSpPr>
          <p:nvPr>
            <p:ph type="subTitle" idx="4"/>
          </p:nvPr>
        </p:nvSpPr>
        <p:spPr>
          <a:xfrm>
            <a:off x="3405364" y="1905474"/>
            <a:ext cx="50202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/>
              <a:t>Understand users’ behavior, preferences &amp; pain points during shopping</a:t>
            </a:r>
            <a:endParaRPr/>
          </a:p>
        </p:txBody>
      </p:sp>
      <p:sp>
        <p:nvSpPr>
          <p:cNvPr id="837" name="Google Shape;837;p40"/>
          <p:cNvSpPr txBox="1">
            <a:spLocks noGrp="1"/>
          </p:cNvSpPr>
          <p:nvPr>
            <p:ph type="title"/>
          </p:nvPr>
        </p:nvSpPr>
        <p:spPr>
          <a:xfrm>
            <a:off x="715100" y="731525"/>
            <a:ext cx="77157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Interview analysis</a:t>
            </a:r>
            <a:endParaRPr/>
          </a:p>
        </p:txBody>
      </p:sp>
      <p:grpSp>
        <p:nvGrpSpPr>
          <p:cNvPr id="842" name="Google Shape;842;p40"/>
          <p:cNvGrpSpPr/>
          <p:nvPr/>
        </p:nvGrpSpPr>
        <p:grpSpPr>
          <a:xfrm>
            <a:off x="2552351" y="1514048"/>
            <a:ext cx="502800" cy="502800"/>
            <a:chOff x="1627550" y="2017350"/>
            <a:chExt cx="502800" cy="502800"/>
          </a:xfrm>
        </p:grpSpPr>
        <p:sp>
          <p:nvSpPr>
            <p:cNvPr id="843" name="Google Shape;843;p40"/>
            <p:cNvSpPr/>
            <p:nvPr/>
          </p:nvSpPr>
          <p:spPr>
            <a:xfrm>
              <a:off x="1627550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0"/>
            <p:cNvSpPr/>
            <p:nvPr/>
          </p:nvSpPr>
          <p:spPr>
            <a:xfrm>
              <a:off x="1718900" y="2108700"/>
              <a:ext cx="320100" cy="320100"/>
            </a:xfrm>
            <a:prstGeom prst="donut">
              <a:avLst>
                <a:gd name="adj" fmla="val 25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" name="Google Shape;845;p40"/>
          <p:cNvGrpSpPr/>
          <p:nvPr/>
        </p:nvGrpSpPr>
        <p:grpSpPr>
          <a:xfrm>
            <a:off x="2557267" y="2549894"/>
            <a:ext cx="502800" cy="502800"/>
            <a:chOff x="463701" y="2307675"/>
            <a:chExt cx="502800" cy="502800"/>
          </a:xfrm>
        </p:grpSpPr>
        <p:sp>
          <p:nvSpPr>
            <p:cNvPr id="846" name="Google Shape;846;p40"/>
            <p:cNvSpPr/>
            <p:nvPr/>
          </p:nvSpPr>
          <p:spPr>
            <a:xfrm>
              <a:off x="463701" y="2307675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0"/>
            <p:cNvSpPr/>
            <p:nvPr/>
          </p:nvSpPr>
          <p:spPr>
            <a:xfrm>
              <a:off x="545925" y="2446300"/>
              <a:ext cx="338328" cy="225549"/>
            </a:xfrm>
            <a:custGeom>
              <a:avLst/>
              <a:gdLst/>
              <a:ahLst/>
              <a:cxnLst/>
              <a:rect l="l" t="t" r="r" b="b"/>
              <a:pathLst>
                <a:path w="8708" h="5806" extrusionOk="0">
                  <a:moveTo>
                    <a:pt x="757" y="1"/>
                  </a:moveTo>
                  <a:cubicBezTo>
                    <a:pt x="342" y="1"/>
                    <a:pt x="1" y="342"/>
                    <a:pt x="1" y="757"/>
                  </a:cubicBezTo>
                  <a:lnTo>
                    <a:pt x="1" y="5049"/>
                  </a:lnTo>
                  <a:cubicBezTo>
                    <a:pt x="1" y="5464"/>
                    <a:pt x="342" y="5806"/>
                    <a:pt x="757" y="5806"/>
                  </a:cubicBezTo>
                  <a:lnTo>
                    <a:pt x="7952" y="5806"/>
                  </a:lnTo>
                  <a:cubicBezTo>
                    <a:pt x="8366" y="5806"/>
                    <a:pt x="8708" y="5464"/>
                    <a:pt x="8708" y="5049"/>
                  </a:cubicBezTo>
                  <a:lnTo>
                    <a:pt x="8708" y="757"/>
                  </a:lnTo>
                  <a:cubicBezTo>
                    <a:pt x="8708" y="342"/>
                    <a:pt x="8366" y="1"/>
                    <a:pt x="7952" y="1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0"/>
            <p:cNvSpPr/>
            <p:nvPr/>
          </p:nvSpPr>
          <p:spPr>
            <a:xfrm>
              <a:off x="555887" y="2446307"/>
              <a:ext cx="318435" cy="106170"/>
            </a:xfrm>
            <a:custGeom>
              <a:avLst/>
              <a:gdLst/>
              <a:ahLst/>
              <a:cxnLst/>
              <a:rect l="l" t="t" r="r" b="b"/>
              <a:pathLst>
                <a:path w="8196" h="2733" extrusionOk="0">
                  <a:moveTo>
                    <a:pt x="1" y="1"/>
                  </a:moveTo>
                  <a:lnTo>
                    <a:pt x="3659" y="2586"/>
                  </a:lnTo>
                  <a:cubicBezTo>
                    <a:pt x="3794" y="2684"/>
                    <a:pt x="3946" y="2733"/>
                    <a:pt x="4098" y="2733"/>
                  </a:cubicBezTo>
                  <a:cubicBezTo>
                    <a:pt x="4251" y="2733"/>
                    <a:pt x="4403" y="2684"/>
                    <a:pt x="4537" y="2586"/>
                  </a:cubicBezTo>
                  <a:lnTo>
                    <a:pt x="8196" y="1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3" name="Google Shape;863;p40"/>
          <p:cNvSpPr/>
          <p:nvPr/>
        </p:nvSpPr>
        <p:spPr>
          <a:xfrm>
            <a:off x="715160" y="1417325"/>
            <a:ext cx="457208" cy="164590"/>
          </a:xfrm>
          <a:custGeom>
            <a:avLst/>
            <a:gdLst/>
            <a:ahLst/>
            <a:cxnLst/>
            <a:rect l="l" t="t" r="r" b="b"/>
            <a:pathLst>
              <a:path w="7903" h="3025" extrusionOk="0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832;p40">
            <a:extLst>
              <a:ext uri="{FF2B5EF4-FFF2-40B4-BE49-F238E27FC236}">
                <a16:creationId xmlns:a16="http://schemas.microsoft.com/office/drawing/2014/main" id="{7CD37388-1D71-BDE3-4179-1638732AC0C8}"/>
              </a:ext>
            </a:extLst>
          </p:cNvPr>
          <p:cNvSpPr txBox="1">
            <a:spLocks/>
          </p:cNvSpPr>
          <p:nvPr/>
        </p:nvSpPr>
        <p:spPr>
          <a:xfrm>
            <a:off x="3405364" y="2549894"/>
            <a:ext cx="5020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Where?</a:t>
            </a:r>
          </a:p>
        </p:txBody>
      </p:sp>
      <p:sp>
        <p:nvSpPr>
          <p:cNvPr id="14" name="Google Shape;835;p40">
            <a:extLst>
              <a:ext uri="{FF2B5EF4-FFF2-40B4-BE49-F238E27FC236}">
                <a16:creationId xmlns:a16="http://schemas.microsoft.com/office/drawing/2014/main" id="{57E157D2-D857-764F-2D28-54E8C758B220}"/>
              </a:ext>
            </a:extLst>
          </p:cNvPr>
          <p:cNvSpPr txBox="1">
            <a:spLocks/>
          </p:cNvSpPr>
          <p:nvPr/>
        </p:nvSpPr>
        <p:spPr>
          <a:xfrm>
            <a:off x="3405364" y="2987975"/>
            <a:ext cx="50202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285750" indent="-285750" algn="just">
              <a:buFontTx/>
              <a:buChar char="-"/>
            </a:pPr>
            <a:r>
              <a:rPr lang="en-US"/>
              <a:t>At HUST Campus</a:t>
            </a:r>
          </a:p>
          <a:p>
            <a:pPr marL="285750" indent="-285750" algn="just">
              <a:buFontTx/>
              <a:buChar char="-"/>
            </a:pPr>
            <a:r>
              <a:rPr lang="en-US">
                <a:sym typeface="Wingdings" panose="05000000000000000000" pitchFamily="2" charset="2"/>
              </a:rPr>
              <a:t>Online via Teams, Messenger, </a:t>
            </a:r>
            <a:r>
              <a:rPr lang="en-US" err="1">
                <a:sym typeface="Wingdings" panose="05000000000000000000" pitchFamily="2" charset="2"/>
              </a:rPr>
              <a:t>Zalo</a:t>
            </a:r>
            <a:r>
              <a:rPr lang="en-US">
                <a:sym typeface="Wingdings" panose="05000000000000000000" pitchFamily="2" charset="2"/>
              </a:rPr>
              <a:t>,…</a:t>
            </a:r>
          </a:p>
          <a:p>
            <a:pPr marL="285750" indent="-285750" algn="just">
              <a:buFontTx/>
              <a:buChar char="-"/>
            </a:pPr>
            <a:endParaRPr lang="en-US"/>
          </a:p>
        </p:txBody>
      </p:sp>
      <p:sp>
        <p:nvSpPr>
          <p:cNvPr id="6" name="Google Shape;832;p40">
            <a:extLst>
              <a:ext uri="{FF2B5EF4-FFF2-40B4-BE49-F238E27FC236}">
                <a16:creationId xmlns:a16="http://schemas.microsoft.com/office/drawing/2014/main" id="{2AF9BCE5-B68B-AD4C-24C2-606E5F5C126F}"/>
              </a:ext>
            </a:extLst>
          </p:cNvPr>
          <p:cNvSpPr txBox="1">
            <a:spLocks/>
          </p:cNvSpPr>
          <p:nvPr/>
        </p:nvSpPr>
        <p:spPr>
          <a:xfrm>
            <a:off x="3405364" y="3611649"/>
            <a:ext cx="50202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/>
              <a:t>When?</a:t>
            </a:r>
          </a:p>
        </p:txBody>
      </p:sp>
      <p:sp>
        <p:nvSpPr>
          <p:cNvPr id="7" name="Google Shape;835;p40">
            <a:extLst>
              <a:ext uri="{FF2B5EF4-FFF2-40B4-BE49-F238E27FC236}">
                <a16:creationId xmlns:a16="http://schemas.microsoft.com/office/drawing/2014/main" id="{F53B69C5-3BAE-8797-D465-F76585ECECDF}"/>
              </a:ext>
            </a:extLst>
          </p:cNvPr>
          <p:cNvSpPr txBox="1">
            <a:spLocks/>
          </p:cNvSpPr>
          <p:nvPr/>
        </p:nvSpPr>
        <p:spPr>
          <a:xfrm>
            <a:off x="3405364" y="4049730"/>
            <a:ext cx="50202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285750" indent="-285750" algn="just">
              <a:buFontTx/>
              <a:buChar char="-"/>
            </a:pPr>
            <a:r>
              <a:rPr lang="en-US">
                <a:sym typeface="Wingdings" panose="05000000000000000000" pitchFamily="2" charset="2"/>
              </a:rPr>
              <a:t>12, 13/10 or 19, 20/10</a:t>
            </a:r>
          </a:p>
          <a:p>
            <a:pPr marL="285750" indent="-285750" algn="just">
              <a:buFontTx/>
              <a:buChar char="-"/>
            </a:pPr>
            <a:endParaRPr lang="en-US"/>
          </a:p>
        </p:txBody>
      </p:sp>
      <p:grpSp>
        <p:nvGrpSpPr>
          <p:cNvPr id="8" name="Google Shape;1352;p53">
            <a:extLst>
              <a:ext uri="{FF2B5EF4-FFF2-40B4-BE49-F238E27FC236}">
                <a16:creationId xmlns:a16="http://schemas.microsoft.com/office/drawing/2014/main" id="{CBB52235-290A-4D21-7F36-A9F1CDD706D8}"/>
              </a:ext>
            </a:extLst>
          </p:cNvPr>
          <p:cNvGrpSpPr/>
          <p:nvPr/>
        </p:nvGrpSpPr>
        <p:grpSpPr>
          <a:xfrm>
            <a:off x="2552352" y="3606946"/>
            <a:ext cx="502799" cy="502799"/>
            <a:chOff x="5527763" y="4002275"/>
            <a:chExt cx="502903" cy="502903"/>
          </a:xfrm>
        </p:grpSpPr>
        <p:sp>
          <p:nvSpPr>
            <p:cNvPr id="9" name="Google Shape;1353;p53">
              <a:extLst>
                <a:ext uri="{FF2B5EF4-FFF2-40B4-BE49-F238E27FC236}">
                  <a16:creationId xmlns:a16="http://schemas.microsoft.com/office/drawing/2014/main" id="{7D81E89A-282C-D195-9FCC-087C61331628}"/>
                </a:ext>
              </a:extLst>
            </p:cNvPr>
            <p:cNvSpPr/>
            <p:nvPr/>
          </p:nvSpPr>
          <p:spPr>
            <a:xfrm>
              <a:off x="5527763" y="4002275"/>
              <a:ext cx="502903" cy="502903"/>
            </a:xfrm>
            <a:custGeom>
              <a:avLst/>
              <a:gdLst/>
              <a:ahLst/>
              <a:cxnLst/>
              <a:rect l="l" t="t" r="r" b="b"/>
              <a:pathLst>
                <a:path w="14708" h="14708" extrusionOk="0">
                  <a:moveTo>
                    <a:pt x="2123" y="0"/>
                  </a:moveTo>
                  <a:cubicBezTo>
                    <a:pt x="952" y="0"/>
                    <a:pt x="1" y="951"/>
                    <a:pt x="1" y="2122"/>
                  </a:cubicBezTo>
                  <a:lnTo>
                    <a:pt x="1" y="12585"/>
                  </a:lnTo>
                  <a:cubicBezTo>
                    <a:pt x="1" y="13780"/>
                    <a:pt x="952" y="14707"/>
                    <a:pt x="2123" y="14707"/>
                  </a:cubicBezTo>
                  <a:lnTo>
                    <a:pt x="12586" y="14707"/>
                  </a:lnTo>
                  <a:cubicBezTo>
                    <a:pt x="13756" y="14707"/>
                    <a:pt x="14708" y="13780"/>
                    <a:pt x="14708" y="12585"/>
                  </a:cubicBezTo>
                  <a:lnTo>
                    <a:pt x="14708" y="2122"/>
                  </a:lnTo>
                  <a:cubicBezTo>
                    <a:pt x="14708" y="951"/>
                    <a:pt x="13756" y="0"/>
                    <a:pt x="12586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54;p53">
              <a:extLst>
                <a:ext uri="{FF2B5EF4-FFF2-40B4-BE49-F238E27FC236}">
                  <a16:creationId xmlns:a16="http://schemas.microsoft.com/office/drawing/2014/main" id="{E40B70EF-43E3-92F6-6BF1-9234E1F26EF2}"/>
                </a:ext>
              </a:extLst>
            </p:cNvPr>
            <p:cNvSpPr/>
            <p:nvPr/>
          </p:nvSpPr>
          <p:spPr>
            <a:xfrm>
              <a:off x="5619196" y="4093708"/>
              <a:ext cx="320037" cy="320038"/>
            </a:xfrm>
            <a:custGeom>
              <a:avLst/>
              <a:gdLst/>
              <a:ahLst/>
              <a:cxnLst/>
              <a:rect l="l" t="t" r="r" b="b"/>
              <a:pathLst>
                <a:path w="4805" h="4610" extrusionOk="0">
                  <a:moveTo>
                    <a:pt x="3537" y="0"/>
                  </a:moveTo>
                  <a:lnTo>
                    <a:pt x="1707" y="2415"/>
                  </a:lnTo>
                  <a:lnTo>
                    <a:pt x="927" y="1878"/>
                  </a:lnTo>
                  <a:lnTo>
                    <a:pt x="0" y="3171"/>
                  </a:lnTo>
                  <a:lnTo>
                    <a:pt x="2049" y="4610"/>
                  </a:lnTo>
                  <a:lnTo>
                    <a:pt x="4805" y="976"/>
                  </a:lnTo>
                  <a:lnTo>
                    <a:pt x="3537" y="0"/>
                  </a:lnTo>
                  <a:close/>
                </a:path>
              </a:pathLst>
            </a:cu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849;p40">
            <a:extLst>
              <a:ext uri="{FF2B5EF4-FFF2-40B4-BE49-F238E27FC236}">
                <a16:creationId xmlns:a16="http://schemas.microsoft.com/office/drawing/2014/main" id="{D9997151-928C-96EB-AA94-895AFB096AD4}"/>
              </a:ext>
            </a:extLst>
          </p:cNvPr>
          <p:cNvGrpSpPr/>
          <p:nvPr/>
        </p:nvGrpSpPr>
        <p:grpSpPr>
          <a:xfrm>
            <a:off x="211884" y="2845046"/>
            <a:ext cx="1371600" cy="1375875"/>
            <a:chOff x="299013" y="1079125"/>
            <a:chExt cx="1371600" cy="1375875"/>
          </a:xfrm>
        </p:grpSpPr>
        <p:sp>
          <p:nvSpPr>
            <p:cNvPr id="17" name="Google Shape;850;p40">
              <a:extLst>
                <a:ext uri="{FF2B5EF4-FFF2-40B4-BE49-F238E27FC236}">
                  <a16:creationId xmlns:a16="http://schemas.microsoft.com/office/drawing/2014/main" id="{2829448D-705E-3567-2530-4051FAE9E6FA}"/>
                </a:ext>
              </a:extLst>
            </p:cNvPr>
            <p:cNvSpPr/>
            <p:nvPr/>
          </p:nvSpPr>
          <p:spPr>
            <a:xfrm>
              <a:off x="390513" y="1174900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51;p40">
              <a:extLst>
                <a:ext uri="{FF2B5EF4-FFF2-40B4-BE49-F238E27FC236}">
                  <a16:creationId xmlns:a16="http://schemas.microsoft.com/office/drawing/2014/main" id="{963DA159-AAA4-118D-EBF9-441E40D8C168}"/>
                </a:ext>
              </a:extLst>
            </p:cNvPr>
            <p:cNvSpPr/>
            <p:nvPr/>
          </p:nvSpPr>
          <p:spPr>
            <a:xfrm>
              <a:off x="299013" y="1079125"/>
              <a:ext cx="1280100" cy="12801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852;p40">
              <a:extLst>
                <a:ext uri="{FF2B5EF4-FFF2-40B4-BE49-F238E27FC236}">
                  <a16:creationId xmlns:a16="http://schemas.microsoft.com/office/drawing/2014/main" id="{B4091D9F-4B64-6020-E284-29411D36DD01}"/>
                </a:ext>
              </a:extLst>
            </p:cNvPr>
            <p:cNvGrpSpPr/>
            <p:nvPr/>
          </p:nvGrpSpPr>
          <p:grpSpPr>
            <a:xfrm>
              <a:off x="396400" y="1384064"/>
              <a:ext cx="1085400" cy="635100"/>
              <a:chOff x="396400" y="1399225"/>
              <a:chExt cx="1085400" cy="635100"/>
            </a:xfrm>
          </p:grpSpPr>
          <p:sp>
            <p:nvSpPr>
              <p:cNvPr id="24" name="Google Shape;853;p40">
                <a:extLst>
                  <a:ext uri="{FF2B5EF4-FFF2-40B4-BE49-F238E27FC236}">
                    <a16:creationId xmlns:a16="http://schemas.microsoft.com/office/drawing/2014/main" id="{6E196EA9-7D80-7AB7-3ADD-B6FA34DE0F1C}"/>
                  </a:ext>
                </a:extLst>
              </p:cNvPr>
              <p:cNvSpPr/>
              <p:nvPr/>
            </p:nvSpPr>
            <p:spPr>
              <a:xfrm>
                <a:off x="396400" y="1399225"/>
                <a:ext cx="1085400" cy="635100"/>
              </a:xfrm>
              <a:prstGeom prst="roundRect">
                <a:avLst>
                  <a:gd name="adj" fmla="val 0"/>
                </a:avLst>
              </a:pr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" name="Google Shape;854;p40">
                <a:extLst>
                  <a:ext uri="{FF2B5EF4-FFF2-40B4-BE49-F238E27FC236}">
                    <a16:creationId xmlns:a16="http://schemas.microsoft.com/office/drawing/2014/main" id="{4DCEBCD0-3D68-AB60-1B2F-C03E63DA0225}"/>
                  </a:ext>
                </a:extLst>
              </p:cNvPr>
              <p:cNvGrpSpPr/>
              <p:nvPr/>
            </p:nvGrpSpPr>
            <p:grpSpPr>
              <a:xfrm>
                <a:off x="712181" y="1506835"/>
                <a:ext cx="453838" cy="419880"/>
                <a:chOff x="733647" y="1423686"/>
                <a:chExt cx="453838" cy="419880"/>
              </a:xfrm>
            </p:grpSpPr>
            <p:sp>
              <p:nvSpPr>
                <p:cNvPr id="26" name="Google Shape;855;p40">
                  <a:extLst>
                    <a:ext uri="{FF2B5EF4-FFF2-40B4-BE49-F238E27FC236}">
                      <a16:creationId xmlns:a16="http://schemas.microsoft.com/office/drawing/2014/main" id="{54C0646C-A127-1D9C-27DA-8D4F3EBCF0DF}"/>
                    </a:ext>
                  </a:extLst>
                </p:cNvPr>
                <p:cNvSpPr/>
                <p:nvPr/>
              </p:nvSpPr>
              <p:spPr>
                <a:xfrm>
                  <a:off x="733647" y="1423686"/>
                  <a:ext cx="453838" cy="419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1" h="9055" extrusionOk="0">
                      <a:moveTo>
                        <a:pt x="4904" y="1"/>
                      </a:moveTo>
                      <a:cubicBezTo>
                        <a:pt x="4654" y="1"/>
                        <a:pt x="4401" y="21"/>
                        <a:pt x="4147" y="64"/>
                      </a:cubicBezTo>
                      <a:cubicBezTo>
                        <a:pt x="1659" y="479"/>
                        <a:pt x="1" y="2820"/>
                        <a:pt x="440" y="5284"/>
                      </a:cubicBezTo>
                      <a:cubicBezTo>
                        <a:pt x="811" y="7493"/>
                        <a:pt x="2733" y="9054"/>
                        <a:pt x="4902" y="9054"/>
                      </a:cubicBezTo>
                      <a:cubicBezTo>
                        <a:pt x="5152" y="9054"/>
                        <a:pt x="5405" y="9034"/>
                        <a:pt x="5659" y="8991"/>
                      </a:cubicBezTo>
                      <a:cubicBezTo>
                        <a:pt x="8122" y="8576"/>
                        <a:pt x="9781" y="6235"/>
                        <a:pt x="9366" y="3771"/>
                      </a:cubicBezTo>
                      <a:cubicBezTo>
                        <a:pt x="8994" y="1562"/>
                        <a:pt x="7073" y="1"/>
                        <a:pt x="490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856;p40">
                  <a:extLst>
                    <a:ext uri="{FF2B5EF4-FFF2-40B4-BE49-F238E27FC236}">
                      <a16:creationId xmlns:a16="http://schemas.microsoft.com/office/drawing/2014/main" id="{C00671B4-5294-FCD5-1490-31FFD621CFB6}"/>
                    </a:ext>
                  </a:extLst>
                </p:cNvPr>
                <p:cNvSpPr/>
                <p:nvPr/>
              </p:nvSpPr>
              <p:spPr>
                <a:xfrm>
                  <a:off x="898875" y="1539755"/>
                  <a:ext cx="163003" cy="188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3" h="4074" extrusionOk="0">
                      <a:moveTo>
                        <a:pt x="1" y="0"/>
                      </a:moveTo>
                      <a:lnTo>
                        <a:pt x="1" y="4073"/>
                      </a:lnTo>
                      <a:lnTo>
                        <a:pt x="3513" y="202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" name="Google Shape;857;p40">
              <a:extLst>
                <a:ext uri="{FF2B5EF4-FFF2-40B4-BE49-F238E27FC236}">
                  <a16:creationId xmlns:a16="http://schemas.microsoft.com/office/drawing/2014/main" id="{70C9967D-CA9C-D112-55F2-2188376ED947}"/>
                </a:ext>
              </a:extLst>
            </p:cNvPr>
            <p:cNvGrpSpPr/>
            <p:nvPr/>
          </p:nvGrpSpPr>
          <p:grpSpPr>
            <a:xfrm>
              <a:off x="396391" y="2141102"/>
              <a:ext cx="1085342" cy="96171"/>
              <a:chOff x="417899" y="2116530"/>
              <a:chExt cx="1085342" cy="96171"/>
            </a:xfrm>
          </p:grpSpPr>
          <p:sp>
            <p:nvSpPr>
              <p:cNvPr id="22" name="Google Shape;858;p40">
                <a:extLst>
                  <a:ext uri="{FF2B5EF4-FFF2-40B4-BE49-F238E27FC236}">
                    <a16:creationId xmlns:a16="http://schemas.microsoft.com/office/drawing/2014/main" id="{C73B1133-9754-614D-CA80-41D67DE79F75}"/>
                  </a:ext>
                </a:extLst>
              </p:cNvPr>
              <p:cNvSpPr/>
              <p:nvPr/>
            </p:nvSpPr>
            <p:spPr>
              <a:xfrm>
                <a:off x="417899" y="2116530"/>
                <a:ext cx="1085342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23391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22366" y="2074"/>
                    </a:lnTo>
                    <a:cubicBezTo>
                      <a:pt x="22927" y="2074"/>
                      <a:pt x="23391" y="1611"/>
                      <a:pt x="23391" y="1050"/>
                    </a:cubicBezTo>
                    <a:cubicBezTo>
                      <a:pt x="23391" y="464"/>
                      <a:pt x="22927" y="1"/>
                      <a:pt x="223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859;p40">
                <a:extLst>
                  <a:ext uri="{FF2B5EF4-FFF2-40B4-BE49-F238E27FC236}">
                    <a16:creationId xmlns:a16="http://schemas.microsoft.com/office/drawing/2014/main" id="{F229EF5F-2F75-8C03-3A4F-2BBFCBF9A78D}"/>
                  </a:ext>
                </a:extLst>
              </p:cNvPr>
              <p:cNvSpPr/>
              <p:nvPr/>
            </p:nvSpPr>
            <p:spPr>
              <a:xfrm>
                <a:off x="417899" y="2116530"/>
                <a:ext cx="555733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11977" h="2074" extrusionOk="0">
                    <a:moveTo>
                      <a:pt x="1025" y="1"/>
                    </a:moveTo>
                    <a:cubicBezTo>
                      <a:pt x="464" y="1"/>
                      <a:pt x="1" y="464"/>
                      <a:pt x="1" y="1050"/>
                    </a:cubicBezTo>
                    <a:cubicBezTo>
                      <a:pt x="1" y="1611"/>
                      <a:pt x="464" y="2074"/>
                      <a:pt x="1025" y="2074"/>
                    </a:cubicBezTo>
                    <a:lnTo>
                      <a:pt x="11976" y="2074"/>
                    </a:lnTo>
                    <a:lnTo>
                      <a:pt x="11976" y="1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1" name="Google Shape;860;p40">
              <a:extLst>
                <a:ext uri="{FF2B5EF4-FFF2-40B4-BE49-F238E27FC236}">
                  <a16:creationId xmlns:a16="http://schemas.microsoft.com/office/drawing/2014/main" id="{C84F0160-91AD-3FF8-6C4C-7614BED0BCF7}"/>
                </a:ext>
              </a:extLst>
            </p:cNvPr>
            <p:cNvCxnSpPr/>
            <p:nvPr/>
          </p:nvCxnSpPr>
          <p:spPr>
            <a:xfrm>
              <a:off x="308975" y="1262125"/>
              <a:ext cx="12633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8" name="Google Shape;535;p32">
            <a:extLst>
              <a:ext uri="{FF2B5EF4-FFF2-40B4-BE49-F238E27FC236}">
                <a16:creationId xmlns:a16="http://schemas.microsoft.com/office/drawing/2014/main" id="{5519F57B-1750-8B00-CA8A-27B4B7738A5C}"/>
              </a:ext>
            </a:extLst>
          </p:cNvPr>
          <p:cNvGrpSpPr/>
          <p:nvPr/>
        </p:nvGrpSpPr>
        <p:grpSpPr>
          <a:xfrm>
            <a:off x="96883" y="76383"/>
            <a:ext cx="1726388" cy="1725107"/>
            <a:chOff x="715100" y="274199"/>
            <a:chExt cx="1920300" cy="1918875"/>
          </a:xfrm>
        </p:grpSpPr>
        <p:sp>
          <p:nvSpPr>
            <p:cNvPr id="29" name="Google Shape;536;p32">
              <a:extLst>
                <a:ext uri="{FF2B5EF4-FFF2-40B4-BE49-F238E27FC236}">
                  <a16:creationId xmlns:a16="http://schemas.microsoft.com/office/drawing/2014/main" id="{FF170078-5EAB-DCE5-4364-70DA5C4A8356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" name="Google Shape;537;p32">
              <a:extLst>
                <a:ext uri="{FF2B5EF4-FFF2-40B4-BE49-F238E27FC236}">
                  <a16:creationId xmlns:a16="http://schemas.microsoft.com/office/drawing/2014/main" id="{F26EE50E-D769-C7FE-2624-F675846198F9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31" name="Google Shape;538;p32">
                <a:extLst>
                  <a:ext uri="{FF2B5EF4-FFF2-40B4-BE49-F238E27FC236}">
                    <a16:creationId xmlns:a16="http://schemas.microsoft.com/office/drawing/2014/main" id="{1260D38F-E5D7-7820-916C-AB02C1768BCD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33" name="Google Shape;539;p32">
                <a:extLst>
                  <a:ext uri="{FF2B5EF4-FFF2-40B4-BE49-F238E27FC236}">
                    <a16:creationId xmlns:a16="http://schemas.microsoft.com/office/drawing/2014/main" id="{B5321109-8086-41A4-AED0-E7CC30DD0355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834" name="Google Shape;540;p32">
                <a:extLst>
                  <a:ext uri="{FF2B5EF4-FFF2-40B4-BE49-F238E27FC236}">
                    <a16:creationId xmlns:a16="http://schemas.microsoft.com/office/drawing/2014/main" id="{D05D9713-E115-39BA-3F7E-11E08054F3F7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861" name="Google Shape;541;p32">
                  <a:extLst>
                    <a:ext uri="{FF2B5EF4-FFF2-40B4-BE49-F238E27FC236}">
                      <a16:creationId xmlns:a16="http://schemas.microsoft.com/office/drawing/2014/main" id="{846DE7F7-286D-B40A-3B72-929C1773F93E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862" name="Google Shape;542;p32">
                  <a:extLst>
                    <a:ext uri="{FF2B5EF4-FFF2-40B4-BE49-F238E27FC236}">
                      <a16:creationId xmlns:a16="http://schemas.microsoft.com/office/drawing/2014/main" id="{76ADA348-63D2-5103-E486-7230A542F9F8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36" name="Google Shape;543;p32">
                <a:extLst>
                  <a:ext uri="{FF2B5EF4-FFF2-40B4-BE49-F238E27FC236}">
                    <a16:creationId xmlns:a16="http://schemas.microsoft.com/office/drawing/2014/main" id="{DB16C0F7-D579-0FC8-E5C7-D0AE13704C0B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838" name="Google Shape;544;p32">
                <a:extLst>
                  <a:ext uri="{FF2B5EF4-FFF2-40B4-BE49-F238E27FC236}">
                    <a16:creationId xmlns:a16="http://schemas.microsoft.com/office/drawing/2014/main" id="{4C3CC259-C8F5-2609-71F6-246BA773279A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876" name="Google Shape;545;p32">
            <a:extLst>
              <a:ext uri="{FF2B5EF4-FFF2-40B4-BE49-F238E27FC236}">
                <a16:creationId xmlns:a16="http://schemas.microsoft.com/office/drawing/2014/main" id="{2C6EEF85-69B5-CD0C-5BFB-4638C9A86D31}"/>
              </a:ext>
            </a:extLst>
          </p:cNvPr>
          <p:cNvSpPr txBox="1">
            <a:spLocks/>
          </p:cNvSpPr>
          <p:nvPr/>
        </p:nvSpPr>
        <p:spPr>
          <a:xfrm>
            <a:off x="310870" y="374330"/>
            <a:ext cx="1230130" cy="12330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66519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5" name="Google Shape;565;p33"/>
          <p:cNvGrpSpPr/>
          <p:nvPr/>
        </p:nvGrpSpPr>
        <p:grpSpPr>
          <a:xfrm>
            <a:off x="7386317" y="1239657"/>
            <a:ext cx="1827475" cy="1051350"/>
            <a:chOff x="7146475" y="2190661"/>
            <a:chExt cx="1827475" cy="1051350"/>
          </a:xfrm>
        </p:grpSpPr>
        <p:sp>
          <p:nvSpPr>
            <p:cNvPr id="566" name="Google Shape;566;p33"/>
            <p:cNvSpPr/>
            <p:nvPr/>
          </p:nvSpPr>
          <p:spPr>
            <a:xfrm>
              <a:off x="7236650" y="2282011"/>
              <a:ext cx="1737300" cy="9600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7" name="Google Shape;567;p33"/>
            <p:cNvGrpSpPr/>
            <p:nvPr/>
          </p:nvGrpSpPr>
          <p:grpSpPr>
            <a:xfrm>
              <a:off x="7146475" y="2190661"/>
              <a:ext cx="1737300" cy="960000"/>
              <a:chOff x="7146475" y="2190661"/>
              <a:chExt cx="1737300" cy="960000"/>
            </a:xfrm>
          </p:grpSpPr>
          <p:sp>
            <p:nvSpPr>
              <p:cNvPr id="568" name="Google Shape;568;p33"/>
              <p:cNvSpPr/>
              <p:nvPr/>
            </p:nvSpPr>
            <p:spPr>
              <a:xfrm>
                <a:off x="7146475" y="2190661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69" name="Google Shape;569;p33"/>
              <p:cNvCxnSpPr/>
              <p:nvPr/>
            </p:nvCxnSpPr>
            <p:spPr>
              <a:xfrm>
                <a:off x="7151600" y="2373361"/>
                <a:ext cx="172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70" name="Google Shape;570;p33"/>
            <p:cNvGrpSpPr/>
            <p:nvPr/>
          </p:nvGrpSpPr>
          <p:grpSpPr>
            <a:xfrm>
              <a:off x="7300659" y="2505003"/>
              <a:ext cx="1428933" cy="514595"/>
              <a:chOff x="7235888" y="1483625"/>
              <a:chExt cx="1428933" cy="514595"/>
            </a:xfrm>
          </p:grpSpPr>
          <p:sp>
            <p:nvSpPr>
              <p:cNvPr id="571" name="Google Shape;571;p33"/>
              <p:cNvSpPr/>
              <p:nvPr/>
            </p:nvSpPr>
            <p:spPr>
              <a:xfrm>
                <a:off x="7235888" y="1871400"/>
                <a:ext cx="1428933" cy="126821"/>
              </a:xfrm>
              <a:custGeom>
                <a:avLst/>
                <a:gdLst/>
                <a:ahLst/>
                <a:cxnLst/>
                <a:rect l="l" t="t" r="r" b="b"/>
                <a:pathLst>
                  <a:path w="37658" h="3342" extrusionOk="0">
                    <a:moveTo>
                      <a:pt x="1615" y="0"/>
                    </a:moveTo>
                    <a:cubicBezTo>
                      <a:pt x="709" y="0"/>
                      <a:pt x="0" y="747"/>
                      <a:pt x="0" y="1659"/>
                    </a:cubicBezTo>
                    <a:cubicBezTo>
                      <a:pt x="0" y="2586"/>
                      <a:pt x="732" y="3342"/>
                      <a:pt x="1659" y="3342"/>
                    </a:cubicBezTo>
                    <a:lnTo>
                      <a:pt x="35999" y="3342"/>
                    </a:lnTo>
                    <a:cubicBezTo>
                      <a:pt x="36902" y="3342"/>
                      <a:pt x="37658" y="2586"/>
                      <a:pt x="37658" y="1659"/>
                    </a:cubicBezTo>
                    <a:cubicBezTo>
                      <a:pt x="37658" y="732"/>
                      <a:pt x="36902" y="1"/>
                      <a:pt x="35999" y="1"/>
                    </a:cubicBezTo>
                    <a:lnTo>
                      <a:pt x="1659" y="1"/>
                    </a:lnTo>
                    <a:cubicBezTo>
                      <a:pt x="1644" y="0"/>
                      <a:pt x="1629" y="0"/>
                      <a:pt x="16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3"/>
              <p:cNvSpPr/>
              <p:nvPr/>
            </p:nvSpPr>
            <p:spPr>
              <a:xfrm>
                <a:off x="7235888" y="1871400"/>
                <a:ext cx="878275" cy="126821"/>
              </a:xfrm>
              <a:custGeom>
                <a:avLst/>
                <a:gdLst/>
                <a:ahLst/>
                <a:cxnLst/>
                <a:rect l="l" t="t" r="r" b="b"/>
                <a:pathLst>
                  <a:path w="23146" h="3342" extrusionOk="0">
                    <a:moveTo>
                      <a:pt x="1615" y="0"/>
                    </a:moveTo>
                    <a:cubicBezTo>
                      <a:pt x="709" y="0"/>
                      <a:pt x="0" y="747"/>
                      <a:pt x="0" y="1659"/>
                    </a:cubicBezTo>
                    <a:cubicBezTo>
                      <a:pt x="0" y="2586"/>
                      <a:pt x="732" y="3342"/>
                      <a:pt x="1659" y="3342"/>
                    </a:cubicBezTo>
                    <a:lnTo>
                      <a:pt x="23146" y="3342"/>
                    </a:lnTo>
                    <a:lnTo>
                      <a:pt x="23146" y="1"/>
                    </a:lnTo>
                    <a:lnTo>
                      <a:pt x="1659" y="1"/>
                    </a:lnTo>
                    <a:cubicBezTo>
                      <a:pt x="1644" y="0"/>
                      <a:pt x="1629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3"/>
              <p:cNvSpPr/>
              <p:nvPr/>
            </p:nvSpPr>
            <p:spPr>
              <a:xfrm>
                <a:off x="7813392" y="1483625"/>
                <a:ext cx="601580" cy="327677"/>
              </a:xfrm>
              <a:custGeom>
                <a:avLst/>
                <a:gdLst/>
                <a:ahLst/>
                <a:cxnLst/>
                <a:rect l="l" t="t" r="r" b="b"/>
                <a:pathLst>
                  <a:path w="15854" h="8635" extrusionOk="0">
                    <a:moveTo>
                      <a:pt x="0" y="0"/>
                    </a:moveTo>
                    <a:lnTo>
                      <a:pt x="0" y="6927"/>
                    </a:lnTo>
                    <a:lnTo>
                      <a:pt x="6415" y="6927"/>
                    </a:lnTo>
                    <a:cubicBezTo>
                      <a:pt x="6707" y="6927"/>
                      <a:pt x="7000" y="7098"/>
                      <a:pt x="7171" y="7366"/>
                    </a:cubicBezTo>
                    <a:lnTo>
                      <a:pt x="7927" y="8634"/>
                    </a:lnTo>
                    <a:lnTo>
                      <a:pt x="8683" y="7366"/>
                    </a:lnTo>
                    <a:cubicBezTo>
                      <a:pt x="8829" y="7098"/>
                      <a:pt x="9122" y="6927"/>
                      <a:pt x="9415" y="6927"/>
                    </a:cubicBezTo>
                    <a:lnTo>
                      <a:pt x="15854" y="6927"/>
                    </a:lnTo>
                    <a:lnTo>
                      <a:pt x="15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3"/>
              <p:cNvSpPr/>
              <p:nvPr/>
            </p:nvSpPr>
            <p:spPr>
              <a:xfrm>
                <a:off x="7913912" y="1585322"/>
                <a:ext cx="396487" cy="56656"/>
              </a:xfrm>
              <a:custGeom>
                <a:avLst/>
                <a:gdLst/>
                <a:ahLst/>
                <a:cxnLst/>
                <a:rect l="l" t="t" r="r" b="b"/>
                <a:pathLst>
                  <a:path w="10449" h="1493" extrusionOk="0">
                    <a:moveTo>
                      <a:pt x="966" y="1"/>
                    </a:moveTo>
                    <a:cubicBezTo>
                      <a:pt x="1" y="1"/>
                      <a:pt x="8" y="1492"/>
                      <a:pt x="988" y="1492"/>
                    </a:cubicBezTo>
                    <a:cubicBezTo>
                      <a:pt x="1003" y="1492"/>
                      <a:pt x="1018" y="1492"/>
                      <a:pt x="1034" y="1491"/>
                    </a:cubicBezTo>
                    <a:lnTo>
                      <a:pt x="9522" y="1491"/>
                    </a:lnTo>
                    <a:cubicBezTo>
                      <a:pt x="10448" y="1418"/>
                      <a:pt x="10448" y="52"/>
                      <a:pt x="9522" y="3"/>
                    </a:cubicBezTo>
                    <a:lnTo>
                      <a:pt x="1034" y="3"/>
                    </a:lnTo>
                    <a:cubicBezTo>
                      <a:pt x="1011" y="2"/>
                      <a:pt x="988" y="1"/>
                      <a:pt x="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5" name="Google Shape;575;p33"/>
          <p:cNvSpPr txBox="1">
            <a:spLocks noGrp="1"/>
          </p:cNvSpPr>
          <p:nvPr>
            <p:ph type="title"/>
          </p:nvPr>
        </p:nvSpPr>
        <p:spPr>
          <a:xfrm>
            <a:off x="2057400" y="652444"/>
            <a:ext cx="50292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Interviewee – n</a:t>
            </a:r>
            <a:r>
              <a:rPr lang="en-US" sz="2200" err="1"/>
              <a:t>ormal</a:t>
            </a:r>
            <a:r>
              <a:rPr lang="en-US" sz="2200"/>
              <a:t> users</a:t>
            </a:r>
            <a:endParaRPr sz="2200"/>
          </a:p>
        </p:txBody>
      </p:sp>
      <p:grpSp>
        <p:nvGrpSpPr>
          <p:cNvPr id="2" name="Google Shape;535;p32">
            <a:extLst>
              <a:ext uri="{FF2B5EF4-FFF2-40B4-BE49-F238E27FC236}">
                <a16:creationId xmlns:a16="http://schemas.microsoft.com/office/drawing/2014/main" id="{43F56412-BA1E-1A75-27F8-F8D021308592}"/>
              </a:ext>
            </a:extLst>
          </p:cNvPr>
          <p:cNvGrpSpPr/>
          <p:nvPr/>
        </p:nvGrpSpPr>
        <p:grpSpPr>
          <a:xfrm>
            <a:off x="115069" y="3365871"/>
            <a:ext cx="1526616" cy="1525483"/>
            <a:chOff x="715100" y="274199"/>
            <a:chExt cx="1920300" cy="1918875"/>
          </a:xfrm>
        </p:grpSpPr>
        <p:sp>
          <p:nvSpPr>
            <p:cNvPr id="3" name="Google Shape;536;p32">
              <a:extLst>
                <a:ext uri="{FF2B5EF4-FFF2-40B4-BE49-F238E27FC236}">
                  <a16:creationId xmlns:a16="http://schemas.microsoft.com/office/drawing/2014/main" id="{21D7C952-11F0-231B-6894-7FC5EF524EA8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537;p32">
              <a:extLst>
                <a:ext uri="{FF2B5EF4-FFF2-40B4-BE49-F238E27FC236}">
                  <a16:creationId xmlns:a16="http://schemas.microsoft.com/office/drawing/2014/main" id="{A5D7149E-4BF6-2B15-E3C1-BF30D94D6514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" name="Google Shape;538;p32">
                <a:extLst>
                  <a:ext uri="{FF2B5EF4-FFF2-40B4-BE49-F238E27FC236}">
                    <a16:creationId xmlns:a16="http://schemas.microsoft.com/office/drawing/2014/main" id="{E3DC25BD-2BDC-22A6-3DE0-E91D0BA496F4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" name="Google Shape;539;p32">
                <a:extLst>
                  <a:ext uri="{FF2B5EF4-FFF2-40B4-BE49-F238E27FC236}">
                    <a16:creationId xmlns:a16="http://schemas.microsoft.com/office/drawing/2014/main" id="{20E4A4DE-7B85-7808-1A60-DDF3BE2D4AD0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" name="Google Shape;540;p32">
                <a:extLst>
                  <a:ext uri="{FF2B5EF4-FFF2-40B4-BE49-F238E27FC236}">
                    <a16:creationId xmlns:a16="http://schemas.microsoft.com/office/drawing/2014/main" id="{4CA698E1-0611-973F-64AB-44D89B50911F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" name="Google Shape;541;p32">
                  <a:extLst>
                    <a:ext uri="{FF2B5EF4-FFF2-40B4-BE49-F238E27FC236}">
                      <a16:creationId xmlns:a16="http://schemas.microsoft.com/office/drawing/2014/main" id="{F0413CB9-DBC3-1C67-02C5-A3617662B340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" name="Google Shape;542;p32">
                  <a:extLst>
                    <a:ext uri="{FF2B5EF4-FFF2-40B4-BE49-F238E27FC236}">
                      <a16:creationId xmlns:a16="http://schemas.microsoft.com/office/drawing/2014/main" id="{244C1BCD-9132-47B5-295B-CC35FCB99623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" name="Google Shape;543;p32">
                <a:extLst>
                  <a:ext uri="{FF2B5EF4-FFF2-40B4-BE49-F238E27FC236}">
                    <a16:creationId xmlns:a16="http://schemas.microsoft.com/office/drawing/2014/main" id="{60559994-B2F3-44B3-864B-7C6003E41CEC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544;p32">
                <a:extLst>
                  <a:ext uri="{FF2B5EF4-FFF2-40B4-BE49-F238E27FC236}">
                    <a16:creationId xmlns:a16="http://schemas.microsoft.com/office/drawing/2014/main" id="{D4F94EF1-DFF1-52A7-51ED-D71EFB9DFE75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" name="Google Shape;545;p32">
            <a:extLst>
              <a:ext uri="{FF2B5EF4-FFF2-40B4-BE49-F238E27FC236}">
                <a16:creationId xmlns:a16="http://schemas.microsoft.com/office/drawing/2014/main" id="{D96A4391-76DB-D4AC-ACB5-8F18E5FCDDE1}"/>
              </a:ext>
            </a:extLst>
          </p:cNvPr>
          <p:cNvSpPr txBox="1">
            <a:spLocks/>
          </p:cNvSpPr>
          <p:nvPr/>
        </p:nvSpPr>
        <p:spPr>
          <a:xfrm>
            <a:off x="329056" y="3663818"/>
            <a:ext cx="1087783" cy="1090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02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376E7C7-7DBD-1C7C-8A75-D04CE9028A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667" b="16667"/>
          <a:stretch/>
        </p:blipFill>
        <p:spPr>
          <a:xfrm>
            <a:off x="1703008" y="1546199"/>
            <a:ext cx="1355803" cy="1355803"/>
          </a:xfrm>
          <a:prstGeom prst="ellipse">
            <a:avLst/>
          </a:prstGeom>
        </p:spPr>
      </p:pic>
      <p:sp>
        <p:nvSpPr>
          <p:cNvPr id="20" name="Google Shape;609;p34">
            <a:extLst>
              <a:ext uri="{FF2B5EF4-FFF2-40B4-BE49-F238E27FC236}">
                <a16:creationId xmlns:a16="http://schemas.microsoft.com/office/drawing/2014/main" id="{FB30BB52-8AE4-CF6F-3891-DDDAA941C747}"/>
              </a:ext>
            </a:extLst>
          </p:cNvPr>
          <p:cNvSpPr txBox="1"/>
          <p:nvPr/>
        </p:nvSpPr>
        <p:spPr>
          <a:xfrm flipH="1">
            <a:off x="1233268" y="2808920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Do Hong Hanh</a:t>
            </a:r>
            <a:endParaRPr sz="18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21" name="Google Shape;610;p34">
            <a:extLst>
              <a:ext uri="{FF2B5EF4-FFF2-40B4-BE49-F238E27FC236}">
                <a16:creationId xmlns:a16="http://schemas.microsoft.com/office/drawing/2014/main" id="{E5E74BA8-8886-7D54-9005-493736941634}"/>
              </a:ext>
            </a:extLst>
          </p:cNvPr>
          <p:cNvSpPr txBox="1"/>
          <p:nvPr/>
        </p:nvSpPr>
        <p:spPr>
          <a:xfrm flipH="1">
            <a:off x="1465468" y="3266120"/>
            <a:ext cx="182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University student</a:t>
            </a:r>
            <a:endParaRPr sz="13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FD1BA52-5C7C-D8BF-5AFB-2DAC8981C61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3800471" y="1546199"/>
            <a:ext cx="1355803" cy="1355803"/>
          </a:xfrm>
          <a:prstGeom prst="ellipse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54B2DC8-71D6-D2E3-C8E8-ACD3C07A35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412" r="24707" b="34118"/>
          <a:stretch/>
        </p:blipFill>
        <p:spPr>
          <a:xfrm>
            <a:off x="5823594" y="1546199"/>
            <a:ext cx="1355803" cy="1355803"/>
          </a:xfrm>
          <a:prstGeom prst="ellipse">
            <a:avLst/>
          </a:prstGeom>
        </p:spPr>
      </p:pic>
      <p:sp>
        <p:nvSpPr>
          <p:cNvPr id="15" name="Google Shape;609;p34">
            <a:extLst>
              <a:ext uri="{FF2B5EF4-FFF2-40B4-BE49-F238E27FC236}">
                <a16:creationId xmlns:a16="http://schemas.microsoft.com/office/drawing/2014/main" id="{60BB537E-7E05-9BCB-8744-236C505DEF0A}"/>
              </a:ext>
            </a:extLst>
          </p:cNvPr>
          <p:cNvSpPr txBox="1"/>
          <p:nvPr/>
        </p:nvSpPr>
        <p:spPr>
          <a:xfrm flipH="1">
            <a:off x="3348703" y="2808920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Nguyen Thu Hien</a:t>
            </a:r>
            <a:endParaRPr sz="18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17" name="Google Shape;610;p34">
            <a:extLst>
              <a:ext uri="{FF2B5EF4-FFF2-40B4-BE49-F238E27FC236}">
                <a16:creationId xmlns:a16="http://schemas.microsoft.com/office/drawing/2014/main" id="{7568817A-9FBF-21A0-8785-394385A8D140}"/>
              </a:ext>
            </a:extLst>
          </p:cNvPr>
          <p:cNvSpPr txBox="1"/>
          <p:nvPr/>
        </p:nvSpPr>
        <p:spPr>
          <a:xfrm flipH="1">
            <a:off x="3580903" y="3266120"/>
            <a:ext cx="182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Highschool student</a:t>
            </a:r>
            <a:endParaRPr sz="13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Google Shape;609;p34">
            <a:extLst>
              <a:ext uri="{FF2B5EF4-FFF2-40B4-BE49-F238E27FC236}">
                <a16:creationId xmlns:a16="http://schemas.microsoft.com/office/drawing/2014/main" id="{DF663004-7944-148E-18D0-08E2BC27196C}"/>
              </a:ext>
            </a:extLst>
          </p:cNvPr>
          <p:cNvSpPr txBox="1"/>
          <p:nvPr/>
        </p:nvSpPr>
        <p:spPr>
          <a:xfrm flipH="1">
            <a:off x="5389798" y="2808920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Bui Thi Khuong</a:t>
            </a:r>
            <a:endParaRPr sz="18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19" name="Google Shape;610;p34">
            <a:extLst>
              <a:ext uri="{FF2B5EF4-FFF2-40B4-BE49-F238E27FC236}">
                <a16:creationId xmlns:a16="http://schemas.microsoft.com/office/drawing/2014/main" id="{D726451C-FA4B-9FDC-FBC6-8B4389234FEE}"/>
              </a:ext>
            </a:extLst>
          </p:cNvPr>
          <p:cNvSpPr txBox="1"/>
          <p:nvPr/>
        </p:nvSpPr>
        <p:spPr>
          <a:xfrm flipH="1">
            <a:off x="5621998" y="3266120"/>
            <a:ext cx="182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Office worker</a:t>
            </a:r>
            <a:endParaRPr sz="13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1977503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5" name="Google Shape;565;p33"/>
          <p:cNvGrpSpPr/>
          <p:nvPr/>
        </p:nvGrpSpPr>
        <p:grpSpPr>
          <a:xfrm>
            <a:off x="7035507" y="1232223"/>
            <a:ext cx="1827475" cy="1051350"/>
            <a:chOff x="7146475" y="2190661"/>
            <a:chExt cx="1827475" cy="1051350"/>
          </a:xfrm>
        </p:grpSpPr>
        <p:sp>
          <p:nvSpPr>
            <p:cNvPr id="566" name="Google Shape;566;p33"/>
            <p:cNvSpPr/>
            <p:nvPr/>
          </p:nvSpPr>
          <p:spPr>
            <a:xfrm>
              <a:off x="7236650" y="2282011"/>
              <a:ext cx="1737300" cy="9600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7" name="Google Shape;567;p33"/>
            <p:cNvGrpSpPr/>
            <p:nvPr/>
          </p:nvGrpSpPr>
          <p:grpSpPr>
            <a:xfrm>
              <a:off x="7146475" y="2190661"/>
              <a:ext cx="1737300" cy="960000"/>
              <a:chOff x="7146475" y="2190661"/>
              <a:chExt cx="1737300" cy="960000"/>
            </a:xfrm>
          </p:grpSpPr>
          <p:sp>
            <p:nvSpPr>
              <p:cNvPr id="568" name="Google Shape;568;p33"/>
              <p:cNvSpPr/>
              <p:nvPr/>
            </p:nvSpPr>
            <p:spPr>
              <a:xfrm>
                <a:off x="7146475" y="2190661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69" name="Google Shape;569;p33"/>
              <p:cNvCxnSpPr/>
              <p:nvPr/>
            </p:nvCxnSpPr>
            <p:spPr>
              <a:xfrm>
                <a:off x="7151600" y="2373361"/>
                <a:ext cx="172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70" name="Google Shape;570;p33"/>
            <p:cNvGrpSpPr/>
            <p:nvPr/>
          </p:nvGrpSpPr>
          <p:grpSpPr>
            <a:xfrm>
              <a:off x="7300659" y="2505003"/>
              <a:ext cx="1428933" cy="514595"/>
              <a:chOff x="7235888" y="1483625"/>
              <a:chExt cx="1428933" cy="514595"/>
            </a:xfrm>
          </p:grpSpPr>
          <p:sp>
            <p:nvSpPr>
              <p:cNvPr id="571" name="Google Shape;571;p33"/>
              <p:cNvSpPr/>
              <p:nvPr/>
            </p:nvSpPr>
            <p:spPr>
              <a:xfrm>
                <a:off x="7235888" y="1871400"/>
                <a:ext cx="1428933" cy="126821"/>
              </a:xfrm>
              <a:custGeom>
                <a:avLst/>
                <a:gdLst/>
                <a:ahLst/>
                <a:cxnLst/>
                <a:rect l="l" t="t" r="r" b="b"/>
                <a:pathLst>
                  <a:path w="37658" h="3342" extrusionOk="0">
                    <a:moveTo>
                      <a:pt x="1615" y="0"/>
                    </a:moveTo>
                    <a:cubicBezTo>
                      <a:pt x="709" y="0"/>
                      <a:pt x="0" y="747"/>
                      <a:pt x="0" y="1659"/>
                    </a:cubicBezTo>
                    <a:cubicBezTo>
                      <a:pt x="0" y="2586"/>
                      <a:pt x="732" y="3342"/>
                      <a:pt x="1659" y="3342"/>
                    </a:cubicBezTo>
                    <a:lnTo>
                      <a:pt x="35999" y="3342"/>
                    </a:lnTo>
                    <a:cubicBezTo>
                      <a:pt x="36902" y="3342"/>
                      <a:pt x="37658" y="2586"/>
                      <a:pt x="37658" y="1659"/>
                    </a:cubicBezTo>
                    <a:cubicBezTo>
                      <a:pt x="37658" y="732"/>
                      <a:pt x="36902" y="1"/>
                      <a:pt x="35999" y="1"/>
                    </a:cubicBezTo>
                    <a:lnTo>
                      <a:pt x="1659" y="1"/>
                    </a:lnTo>
                    <a:cubicBezTo>
                      <a:pt x="1644" y="0"/>
                      <a:pt x="1629" y="0"/>
                      <a:pt x="16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3"/>
              <p:cNvSpPr/>
              <p:nvPr/>
            </p:nvSpPr>
            <p:spPr>
              <a:xfrm>
                <a:off x="7235888" y="1871400"/>
                <a:ext cx="878275" cy="126821"/>
              </a:xfrm>
              <a:custGeom>
                <a:avLst/>
                <a:gdLst/>
                <a:ahLst/>
                <a:cxnLst/>
                <a:rect l="l" t="t" r="r" b="b"/>
                <a:pathLst>
                  <a:path w="23146" h="3342" extrusionOk="0">
                    <a:moveTo>
                      <a:pt x="1615" y="0"/>
                    </a:moveTo>
                    <a:cubicBezTo>
                      <a:pt x="709" y="0"/>
                      <a:pt x="0" y="747"/>
                      <a:pt x="0" y="1659"/>
                    </a:cubicBezTo>
                    <a:cubicBezTo>
                      <a:pt x="0" y="2586"/>
                      <a:pt x="732" y="3342"/>
                      <a:pt x="1659" y="3342"/>
                    </a:cubicBezTo>
                    <a:lnTo>
                      <a:pt x="23146" y="3342"/>
                    </a:lnTo>
                    <a:lnTo>
                      <a:pt x="23146" y="1"/>
                    </a:lnTo>
                    <a:lnTo>
                      <a:pt x="1659" y="1"/>
                    </a:lnTo>
                    <a:cubicBezTo>
                      <a:pt x="1644" y="0"/>
                      <a:pt x="1629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3"/>
              <p:cNvSpPr/>
              <p:nvPr/>
            </p:nvSpPr>
            <p:spPr>
              <a:xfrm>
                <a:off x="7813392" y="1483625"/>
                <a:ext cx="601580" cy="327677"/>
              </a:xfrm>
              <a:custGeom>
                <a:avLst/>
                <a:gdLst/>
                <a:ahLst/>
                <a:cxnLst/>
                <a:rect l="l" t="t" r="r" b="b"/>
                <a:pathLst>
                  <a:path w="15854" h="8635" extrusionOk="0">
                    <a:moveTo>
                      <a:pt x="0" y="0"/>
                    </a:moveTo>
                    <a:lnTo>
                      <a:pt x="0" y="6927"/>
                    </a:lnTo>
                    <a:lnTo>
                      <a:pt x="6415" y="6927"/>
                    </a:lnTo>
                    <a:cubicBezTo>
                      <a:pt x="6707" y="6927"/>
                      <a:pt x="7000" y="7098"/>
                      <a:pt x="7171" y="7366"/>
                    </a:cubicBezTo>
                    <a:lnTo>
                      <a:pt x="7927" y="8634"/>
                    </a:lnTo>
                    <a:lnTo>
                      <a:pt x="8683" y="7366"/>
                    </a:lnTo>
                    <a:cubicBezTo>
                      <a:pt x="8829" y="7098"/>
                      <a:pt x="9122" y="6927"/>
                      <a:pt x="9415" y="6927"/>
                    </a:cubicBezTo>
                    <a:lnTo>
                      <a:pt x="15854" y="6927"/>
                    </a:lnTo>
                    <a:lnTo>
                      <a:pt x="15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3"/>
              <p:cNvSpPr/>
              <p:nvPr/>
            </p:nvSpPr>
            <p:spPr>
              <a:xfrm>
                <a:off x="7913912" y="1585322"/>
                <a:ext cx="396487" cy="56656"/>
              </a:xfrm>
              <a:custGeom>
                <a:avLst/>
                <a:gdLst/>
                <a:ahLst/>
                <a:cxnLst/>
                <a:rect l="l" t="t" r="r" b="b"/>
                <a:pathLst>
                  <a:path w="10449" h="1493" extrusionOk="0">
                    <a:moveTo>
                      <a:pt x="966" y="1"/>
                    </a:moveTo>
                    <a:cubicBezTo>
                      <a:pt x="1" y="1"/>
                      <a:pt x="8" y="1492"/>
                      <a:pt x="988" y="1492"/>
                    </a:cubicBezTo>
                    <a:cubicBezTo>
                      <a:pt x="1003" y="1492"/>
                      <a:pt x="1018" y="1492"/>
                      <a:pt x="1034" y="1491"/>
                    </a:cubicBezTo>
                    <a:lnTo>
                      <a:pt x="9522" y="1491"/>
                    </a:lnTo>
                    <a:cubicBezTo>
                      <a:pt x="10448" y="1418"/>
                      <a:pt x="10448" y="52"/>
                      <a:pt x="9522" y="3"/>
                    </a:cubicBezTo>
                    <a:lnTo>
                      <a:pt x="1034" y="3"/>
                    </a:lnTo>
                    <a:cubicBezTo>
                      <a:pt x="1011" y="2"/>
                      <a:pt x="988" y="1"/>
                      <a:pt x="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5" name="Google Shape;575;p33"/>
          <p:cNvSpPr txBox="1">
            <a:spLocks noGrp="1"/>
          </p:cNvSpPr>
          <p:nvPr>
            <p:ph type="title"/>
          </p:nvPr>
        </p:nvSpPr>
        <p:spPr>
          <a:xfrm>
            <a:off x="2057400" y="652444"/>
            <a:ext cx="50292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Interviewee – </a:t>
            </a:r>
            <a:r>
              <a:rPr lang="en-US" sz="2200"/>
              <a:t>expert users</a:t>
            </a:r>
            <a:endParaRPr sz="2200"/>
          </a:p>
        </p:txBody>
      </p:sp>
      <p:grpSp>
        <p:nvGrpSpPr>
          <p:cNvPr id="2" name="Google Shape;535;p32">
            <a:extLst>
              <a:ext uri="{FF2B5EF4-FFF2-40B4-BE49-F238E27FC236}">
                <a16:creationId xmlns:a16="http://schemas.microsoft.com/office/drawing/2014/main" id="{43F56412-BA1E-1A75-27F8-F8D021308592}"/>
              </a:ext>
            </a:extLst>
          </p:cNvPr>
          <p:cNvGrpSpPr/>
          <p:nvPr/>
        </p:nvGrpSpPr>
        <p:grpSpPr>
          <a:xfrm>
            <a:off x="115069" y="3365871"/>
            <a:ext cx="1526616" cy="1525483"/>
            <a:chOff x="715100" y="274199"/>
            <a:chExt cx="1920300" cy="1918875"/>
          </a:xfrm>
        </p:grpSpPr>
        <p:sp>
          <p:nvSpPr>
            <p:cNvPr id="3" name="Google Shape;536;p32">
              <a:extLst>
                <a:ext uri="{FF2B5EF4-FFF2-40B4-BE49-F238E27FC236}">
                  <a16:creationId xmlns:a16="http://schemas.microsoft.com/office/drawing/2014/main" id="{21D7C952-11F0-231B-6894-7FC5EF524EA8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537;p32">
              <a:extLst>
                <a:ext uri="{FF2B5EF4-FFF2-40B4-BE49-F238E27FC236}">
                  <a16:creationId xmlns:a16="http://schemas.microsoft.com/office/drawing/2014/main" id="{A5D7149E-4BF6-2B15-E3C1-BF30D94D6514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" name="Google Shape;538;p32">
                <a:extLst>
                  <a:ext uri="{FF2B5EF4-FFF2-40B4-BE49-F238E27FC236}">
                    <a16:creationId xmlns:a16="http://schemas.microsoft.com/office/drawing/2014/main" id="{E3DC25BD-2BDC-22A6-3DE0-E91D0BA496F4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" name="Google Shape;539;p32">
                <a:extLst>
                  <a:ext uri="{FF2B5EF4-FFF2-40B4-BE49-F238E27FC236}">
                    <a16:creationId xmlns:a16="http://schemas.microsoft.com/office/drawing/2014/main" id="{20E4A4DE-7B85-7808-1A60-DDF3BE2D4AD0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" name="Google Shape;540;p32">
                <a:extLst>
                  <a:ext uri="{FF2B5EF4-FFF2-40B4-BE49-F238E27FC236}">
                    <a16:creationId xmlns:a16="http://schemas.microsoft.com/office/drawing/2014/main" id="{4CA698E1-0611-973F-64AB-44D89B50911F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" name="Google Shape;541;p32">
                  <a:extLst>
                    <a:ext uri="{FF2B5EF4-FFF2-40B4-BE49-F238E27FC236}">
                      <a16:creationId xmlns:a16="http://schemas.microsoft.com/office/drawing/2014/main" id="{F0413CB9-DBC3-1C67-02C5-A3617662B340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" name="Google Shape;542;p32">
                  <a:extLst>
                    <a:ext uri="{FF2B5EF4-FFF2-40B4-BE49-F238E27FC236}">
                      <a16:creationId xmlns:a16="http://schemas.microsoft.com/office/drawing/2014/main" id="{244C1BCD-9132-47B5-295B-CC35FCB99623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" name="Google Shape;543;p32">
                <a:extLst>
                  <a:ext uri="{FF2B5EF4-FFF2-40B4-BE49-F238E27FC236}">
                    <a16:creationId xmlns:a16="http://schemas.microsoft.com/office/drawing/2014/main" id="{60559994-B2F3-44B3-864B-7C6003E41CEC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544;p32">
                <a:extLst>
                  <a:ext uri="{FF2B5EF4-FFF2-40B4-BE49-F238E27FC236}">
                    <a16:creationId xmlns:a16="http://schemas.microsoft.com/office/drawing/2014/main" id="{D4F94EF1-DFF1-52A7-51ED-D71EFB9DFE75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" name="Google Shape;545;p32">
            <a:extLst>
              <a:ext uri="{FF2B5EF4-FFF2-40B4-BE49-F238E27FC236}">
                <a16:creationId xmlns:a16="http://schemas.microsoft.com/office/drawing/2014/main" id="{D96A4391-76DB-D4AC-ACB5-8F18E5FCDDE1}"/>
              </a:ext>
            </a:extLst>
          </p:cNvPr>
          <p:cNvSpPr txBox="1">
            <a:spLocks/>
          </p:cNvSpPr>
          <p:nvPr/>
        </p:nvSpPr>
        <p:spPr>
          <a:xfrm>
            <a:off x="329056" y="3663818"/>
            <a:ext cx="1087783" cy="1090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02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34033A4-A771-A998-EF62-4D60FACC9ED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500" b="12500"/>
          <a:stretch/>
        </p:blipFill>
        <p:spPr>
          <a:xfrm>
            <a:off x="5167875" y="1649027"/>
            <a:ext cx="1355803" cy="1355803"/>
          </a:xfrm>
          <a:prstGeom prst="ellipse">
            <a:avLst/>
          </a:prstGeom>
        </p:spPr>
      </p:pic>
      <p:sp>
        <p:nvSpPr>
          <p:cNvPr id="17" name="Google Shape;609;p34">
            <a:extLst>
              <a:ext uri="{FF2B5EF4-FFF2-40B4-BE49-F238E27FC236}">
                <a16:creationId xmlns:a16="http://schemas.microsoft.com/office/drawing/2014/main" id="{F0CADF59-442B-EB86-C8B4-023FAD026A6F}"/>
              </a:ext>
            </a:extLst>
          </p:cNvPr>
          <p:cNvSpPr txBox="1"/>
          <p:nvPr/>
        </p:nvSpPr>
        <p:spPr>
          <a:xfrm flipH="1">
            <a:off x="4705224" y="2910983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Nguyen Quy Ngoc</a:t>
            </a:r>
            <a:endParaRPr sz="18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18" name="Google Shape;610;p34">
            <a:extLst>
              <a:ext uri="{FF2B5EF4-FFF2-40B4-BE49-F238E27FC236}">
                <a16:creationId xmlns:a16="http://schemas.microsoft.com/office/drawing/2014/main" id="{6081B133-42F8-6429-FC69-F38764D0CF88}"/>
              </a:ext>
            </a:extLst>
          </p:cNvPr>
          <p:cNvSpPr txBox="1"/>
          <p:nvPr/>
        </p:nvSpPr>
        <p:spPr>
          <a:xfrm flipH="1">
            <a:off x="4930335" y="3368948"/>
            <a:ext cx="1821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Over extreme user – Job: Streamer</a:t>
            </a:r>
            <a:endParaRPr sz="13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FE5ABC3-E840-2E5C-EFC9-05A88967F8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230" t="15279" r="19425" b="60489"/>
          <a:stretch/>
        </p:blipFill>
        <p:spPr>
          <a:xfrm>
            <a:off x="2517393" y="1649027"/>
            <a:ext cx="1355803" cy="1355803"/>
          </a:xfrm>
          <a:prstGeom prst="ellipse">
            <a:avLst/>
          </a:prstGeom>
        </p:spPr>
      </p:pic>
      <p:sp>
        <p:nvSpPr>
          <p:cNvPr id="14" name="Google Shape;609;p34">
            <a:extLst>
              <a:ext uri="{FF2B5EF4-FFF2-40B4-BE49-F238E27FC236}">
                <a16:creationId xmlns:a16="http://schemas.microsoft.com/office/drawing/2014/main" id="{E889EEBE-64B0-7399-7AA6-BDEED7D282AB}"/>
              </a:ext>
            </a:extLst>
          </p:cNvPr>
          <p:cNvSpPr txBox="1"/>
          <p:nvPr/>
        </p:nvSpPr>
        <p:spPr>
          <a:xfrm flipH="1">
            <a:off x="2052294" y="2911119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Bui Duc Viet</a:t>
            </a:r>
            <a:endParaRPr sz="18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19" name="Google Shape;610;p34">
            <a:extLst>
              <a:ext uri="{FF2B5EF4-FFF2-40B4-BE49-F238E27FC236}">
                <a16:creationId xmlns:a16="http://schemas.microsoft.com/office/drawing/2014/main" id="{17F58D98-9D01-2EDD-E6F3-7EFAC2268929}"/>
              </a:ext>
            </a:extLst>
          </p:cNvPr>
          <p:cNvSpPr txBox="1"/>
          <p:nvPr/>
        </p:nvSpPr>
        <p:spPr>
          <a:xfrm flipH="1">
            <a:off x="2013733" y="3368319"/>
            <a:ext cx="2363121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HUST IT student, </a:t>
            </a:r>
            <a:r>
              <a:rPr lang="en-US" sz="13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mostly buys electronic stuffs online</a:t>
            </a:r>
            <a:endParaRPr sz="13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1419302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5" name="Google Shape;565;p33"/>
          <p:cNvGrpSpPr/>
          <p:nvPr/>
        </p:nvGrpSpPr>
        <p:grpSpPr>
          <a:xfrm>
            <a:off x="7035507" y="1232223"/>
            <a:ext cx="1827475" cy="1051350"/>
            <a:chOff x="7146475" y="2190661"/>
            <a:chExt cx="1827475" cy="1051350"/>
          </a:xfrm>
        </p:grpSpPr>
        <p:sp>
          <p:nvSpPr>
            <p:cNvPr id="566" name="Google Shape;566;p33"/>
            <p:cNvSpPr/>
            <p:nvPr/>
          </p:nvSpPr>
          <p:spPr>
            <a:xfrm>
              <a:off x="7236650" y="2282011"/>
              <a:ext cx="1737300" cy="9600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7" name="Google Shape;567;p33"/>
            <p:cNvGrpSpPr/>
            <p:nvPr/>
          </p:nvGrpSpPr>
          <p:grpSpPr>
            <a:xfrm>
              <a:off x="7146475" y="2190661"/>
              <a:ext cx="1737300" cy="960000"/>
              <a:chOff x="7146475" y="2190661"/>
              <a:chExt cx="1737300" cy="960000"/>
            </a:xfrm>
          </p:grpSpPr>
          <p:sp>
            <p:nvSpPr>
              <p:cNvPr id="568" name="Google Shape;568;p33"/>
              <p:cNvSpPr/>
              <p:nvPr/>
            </p:nvSpPr>
            <p:spPr>
              <a:xfrm>
                <a:off x="7146475" y="2190661"/>
                <a:ext cx="1737300" cy="9600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569" name="Google Shape;569;p33"/>
              <p:cNvCxnSpPr/>
              <p:nvPr/>
            </p:nvCxnSpPr>
            <p:spPr>
              <a:xfrm>
                <a:off x="7151600" y="2373361"/>
                <a:ext cx="1724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70" name="Google Shape;570;p33"/>
            <p:cNvGrpSpPr/>
            <p:nvPr/>
          </p:nvGrpSpPr>
          <p:grpSpPr>
            <a:xfrm>
              <a:off x="7300659" y="2505003"/>
              <a:ext cx="1428933" cy="514595"/>
              <a:chOff x="7235888" y="1483625"/>
              <a:chExt cx="1428933" cy="514595"/>
            </a:xfrm>
          </p:grpSpPr>
          <p:sp>
            <p:nvSpPr>
              <p:cNvPr id="571" name="Google Shape;571;p33"/>
              <p:cNvSpPr/>
              <p:nvPr/>
            </p:nvSpPr>
            <p:spPr>
              <a:xfrm>
                <a:off x="7235888" y="1871400"/>
                <a:ext cx="1428933" cy="126821"/>
              </a:xfrm>
              <a:custGeom>
                <a:avLst/>
                <a:gdLst/>
                <a:ahLst/>
                <a:cxnLst/>
                <a:rect l="l" t="t" r="r" b="b"/>
                <a:pathLst>
                  <a:path w="37658" h="3342" extrusionOk="0">
                    <a:moveTo>
                      <a:pt x="1615" y="0"/>
                    </a:moveTo>
                    <a:cubicBezTo>
                      <a:pt x="709" y="0"/>
                      <a:pt x="0" y="747"/>
                      <a:pt x="0" y="1659"/>
                    </a:cubicBezTo>
                    <a:cubicBezTo>
                      <a:pt x="0" y="2586"/>
                      <a:pt x="732" y="3342"/>
                      <a:pt x="1659" y="3342"/>
                    </a:cubicBezTo>
                    <a:lnTo>
                      <a:pt x="35999" y="3342"/>
                    </a:lnTo>
                    <a:cubicBezTo>
                      <a:pt x="36902" y="3342"/>
                      <a:pt x="37658" y="2586"/>
                      <a:pt x="37658" y="1659"/>
                    </a:cubicBezTo>
                    <a:cubicBezTo>
                      <a:pt x="37658" y="732"/>
                      <a:pt x="36902" y="1"/>
                      <a:pt x="35999" y="1"/>
                    </a:cubicBezTo>
                    <a:lnTo>
                      <a:pt x="1659" y="1"/>
                    </a:lnTo>
                    <a:cubicBezTo>
                      <a:pt x="1644" y="0"/>
                      <a:pt x="1629" y="0"/>
                      <a:pt x="16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3"/>
              <p:cNvSpPr/>
              <p:nvPr/>
            </p:nvSpPr>
            <p:spPr>
              <a:xfrm>
                <a:off x="7235888" y="1871400"/>
                <a:ext cx="878275" cy="126821"/>
              </a:xfrm>
              <a:custGeom>
                <a:avLst/>
                <a:gdLst/>
                <a:ahLst/>
                <a:cxnLst/>
                <a:rect l="l" t="t" r="r" b="b"/>
                <a:pathLst>
                  <a:path w="23146" h="3342" extrusionOk="0">
                    <a:moveTo>
                      <a:pt x="1615" y="0"/>
                    </a:moveTo>
                    <a:cubicBezTo>
                      <a:pt x="709" y="0"/>
                      <a:pt x="0" y="747"/>
                      <a:pt x="0" y="1659"/>
                    </a:cubicBezTo>
                    <a:cubicBezTo>
                      <a:pt x="0" y="2586"/>
                      <a:pt x="732" y="3342"/>
                      <a:pt x="1659" y="3342"/>
                    </a:cubicBezTo>
                    <a:lnTo>
                      <a:pt x="23146" y="3342"/>
                    </a:lnTo>
                    <a:lnTo>
                      <a:pt x="23146" y="1"/>
                    </a:lnTo>
                    <a:lnTo>
                      <a:pt x="1659" y="1"/>
                    </a:lnTo>
                    <a:cubicBezTo>
                      <a:pt x="1644" y="0"/>
                      <a:pt x="1629" y="0"/>
                      <a:pt x="16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3"/>
              <p:cNvSpPr/>
              <p:nvPr/>
            </p:nvSpPr>
            <p:spPr>
              <a:xfrm>
                <a:off x="7813392" y="1483625"/>
                <a:ext cx="601580" cy="327677"/>
              </a:xfrm>
              <a:custGeom>
                <a:avLst/>
                <a:gdLst/>
                <a:ahLst/>
                <a:cxnLst/>
                <a:rect l="l" t="t" r="r" b="b"/>
                <a:pathLst>
                  <a:path w="15854" h="8635" extrusionOk="0">
                    <a:moveTo>
                      <a:pt x="0" y="0"/>
                    </a:moveTo>
                    <a:lnTo>
                      <a:pt x="0" y="6927"/>
                    </a:lnTo>
                    <a:lnTo>
                      <a:pt x="6415" y="6927"/>
                    </a:lnTo>
                    <a:cubicBezTo>
                      <a:pt x="6707" y="6927"/>
                      <a:pt x="7000" y="7098"/>
                      <a:pt x="7171" y="7366"/>
                    </a:cubicBezTo>
                    <a:lnTo>
                      <a:pt x="7927" y="8634"/>
                    </a:lnTo>
                    <a:lnTo>
                      <a:pt x="8683" y="7366"/>
                    </a:lnTo>
                    <a:cubicBezTo>
                      <a:pt x="8829" y="7098"/>
                      <a:pt x="9122" y="6927"/>
                      <a:pt x="9415" y="6927"/>
                    </a:cubicBezTo>
                    <a:lnTo>
                      <a:pt x="15854" y="6927"/>
                    </a:lnTo>
                    <a:lnTo>
                      <a:pt x="15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3"/>
              <p:cNvSpPr/>
              <p:nvPr/>
            </p:nvSpPr>
            <p:spPr>
              <a:xfrm>
                <a:off x="7913912" y="1585322"/>
                <a:ext cx="396487" cy="56656"/>
              </a:xfrm>
              <a:custGeom>
                <a:avLst/>
                <a:gdLst/>
                <a:ahLst/>
                <a:cxnLst/>
                <a:rect l="l" t="t" r="r" b="b"/>
                <a:pathLst>
                  <a:path w="10449" h="1493" extrusionOk="0">
                    <a:moveTo>
                      <a:pt x="966" y="1"/>
                    </a:moveTo>
                    <a:cubicBezTo>
                      <a:pt x="1" y="1"/>
                      <a:pt x="8" y="1492"/>
                      <a:pt x="988" y="1492"/>
                    </a:cubicBezTo>
                    <a:cubicBezTo>
                      <a:pt x="1003" y="1492"/>
                      <a:pt x="1018" y="1492"/>
                      <a:pt x="1034" y="1491"/>
                    </a:cubicBezTo>
                    <a:lnTo>
                      <a:pt x="9522" y="1491"/>
                    </a:lnTo>
                    <a:cubicBezTo>
                      <a:pt x="10448" y="1418"/>
                      <a:pt x="10448" y="52"/>
                      <a:pt x="9522" y="3"/>
                    </a:cubicBezTo>
                    <a:lnTo>
                      <a:pt x="1034" y="3"/>
                    </a:lnTo>
                    <a:cubicBezTo>
                      <a:pt x="1011" y="2"/>
                      <a:pt x="988" y="1"/>
                      <a:pt x="9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5" name="Google Shape;575;p33"/>
          <p:cNvSpPr txBox="1">
            <a:spLocks noGrp="1"/>
          </p:cNvSpPr>
          <p:nvPr>
            <p:ph type="title"/>
          </p:nvPr>
        </p:nvSpPr>
        <p:spPr>
          <a:xfrm>
            <a:off x="2057400" y="652444"/>
            <a:ext cx="50292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Interviewee – </a:t>
            </a:r>
            <a:r>
              <a:rPr lang="en-US" sz="2200"/>
              <a:t>extreme user</a:t>
            </a:r>
            <a:endParaRPr sz="2200"/>
          </a:p>
        </p:txBody>
      </p:sp>
      <p:grpSp>
        <p:nvGrpSpPr>
          <p:cNvPr id="2" name="Google Shape;535;p32">
            <a:extLst>
              <a:ext uri="{FF2B5EF4-FFF2-40B4-BE49-F238E27FC236}">
                <a16:creationId xmlns:a16="http://schemas.microsoft.com/office/drawing/2014/main" id="{43F56412-BA1E-1A75-27F8-F8D021308592}"/>
              </a:ext>
            </a:extLst>
          </p:cNvPr>
          <p:cNvGrpSpPr/>
          <p:nvPr/>
        </p:nvGrpSpPr>
        <p:grpSpPr>
          <a:xfrm>
            <a:off x="115069" y="3365871"/>
            <a:ext cx="1526616" cy="1525483"/>
            <a:chOff x="715100" y="274199"/>
            <a:chExt cx="1920300" cy="1918875"/>
          </a:xfrm>
        </p:grpSpPr>
        <p:sp>
          <p:nvSpPr>
            <p:cNvPr id="3" name="Google Shape;536;p32">
              <a:extLst>
                <a:ext uri="{FF2B5EF4-FFF2-40B4-BE49-F238E27FC236}">
                  <a16:creationId xmlns:a16="http://schemas.microsoft.com/office/drawing/2014/main" id="{21D7C952-11F0-231B-6894-7FC5EF524EA8}"/>
                </a:ext>
              </a:extLst>
            </p:cNvPr>
            <p:cNvSpPr/>
            <p:nvPr/>
          </p:nvSpPr>
          <p:spPr>
            <a:xfrm>
              <a:off x="806600" y="364274"/>
              <a:ext cx="1828800" cy="1828800"/>
            </a:xfrm>
            <a:prstGeom prst="roundRect">
              <a:avLst>
                <a:gd name="adj" fmla="val 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537;p32">
              <a:extLst>
                <a:ext uri="{FF2B5EF4-FFF2-40B4-BE49-F238E27FC236}">
                  <a16:creationId xmlns:a16="http://schemas.microsoft.com/office/drawing/2014/main" id="{A5D7149E-4BF6-2B15-E3C1-BF30D94D6514}"/>
                </a:ext>
              </a:extLst>
            </p:cNvPr>
            <p:cNvGrpSpPr/>
            <p:nvPr/>
          </p:nvGrpSpPr>
          <p:grpSpPr>
            <a:xfrm>
              <a:off x="715100" y="274199"/>
              <a:ext cx="1828800" cy="1828800"/>
              <a:chOff x="715100" y="274199"/>
              <a:chExt cx="1828800" cy="1828800"/>
            </a:xfrm>
          </p:grpSpPr>
          <p:sp>
            <p:nvSpPr>
              <p:cNvPr id="5" name="Google Shape;538;p32">
                <a:extLst>
                  <a:ext uri="{FF2B5EF4-FFF2-40B4-BE49-F238E27FC236}">
                    <a16:creationId xmlns:a16="http://schemas.microsoft.com/office/drawing/2014/main" id="{E3DC25BD-2BDC-22A6-3DE0-E91D0BA496F4}"/>
                  </a:ext>
                </a:extLst>
              </p:cNvPr>
              <p:cNvSpPr/>
              <p:nvPr/>
            </p:nvSpPr>
            <p:spPr>
              <a:xfrm>
                <a:off x="715100" y="274199"/>
                <a:ext cx="1828800" cy="1828800"/>
              </a:xfrm>
              <a:prstGeom prst="roundRect">
                <a:avLst>
                  <a:gd name="adj" fmla="val 0"/>
                </a:avLst>
              </a:prstGeom>
              <a:solidFill>
                <a:schemeClr val="lt1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" name="Google Shape;539;p32">
                <a:extLst>
                  <a:ext uri="{FF2B5EF4-FFF2-40B4-BE49-F238E27FC236}">
                    <a16:creationId xmlns:a16="http://schemas.microsoft.com/office/drawing/2014/main" id="{20E4A4DE-7B85-7808-1A60-DDF3BE2D4AD0}"/>
                  </a:ext>
                </a:extLst>
              </p:cNvPr>
              <p:cNvCxnSpPr/>
              <p:nvPr/>
            </p:nvCxnSpPr>
            <p:spPr>
              <a:xfrm>
                <a:off x="717952" y="637800"/>
                <a:ext cx="1823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7" name="Google Shape;540;p32">
                <a:extLst>
                  <a:ext uri="{FF2B5EF4-FFF2-40B4-BE49-F238E27FC236}">
                    <a16:creationId xmlns:a16="http://schemas.microsoft.com/office/drawing/2014/main" id="{4CA698E1-0611-973F-64AB-44D89B50911F}"/>
                  </a:ext>
                </a:extLst>
              </p:cNvPr>
              <p:cNvGrpSpPr/>
              <p:nvPr/>
            </p:nvGrpSpPr>
            <p:grpSpPr>
              <a:xfrm>
                <a:off x="2267950" y="363963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" name="Google Shape;541;p32">
                  <a:extLst>
                    <a:ext uri="{FF2B5EF4-FFF2-40B4-BE49-F238E27FC236}">
                      <a16:creationId xmlns:a16="http://schemas.microsoft.com/office/drawing/2014/main" id="{F0413CB9-DBC3-1C67-02C5-A3617662B340}"/>
                    </a:ext>
                  </a:extLst>
                </p:cNvPr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1" name="Google Shape;542;p32">
                  <a:extLst>
                    <a:ext uri="{FF2B5EF4-FFF2-40B4-BE49-F238E27FC236}">
                      <a16:creationId xmlns:a16="http://schemas.microsoft.com/office/drawing/2014/main" id="{244C1BCD-9132-47B5-295B-CC35FCB99623}"/>
                    </a:ext>
                  </a:extLst>
                </p:cNvPr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sp>
            <p:nvSpPr>
              <p:cNvPr id="8" name="Google Shape;543;p32">
                <a:extLst>
                  <a:ext uri="{FF2B5EF4-FFF2-40B4-BE49-F238E27FC236}">
                    <a16:creationId xmlns:a16="http://schemas.microsoft.com/office/drawing/2014/main" id="{60559994-B2F3-44B3-864B-7C6003E41CEC}"/>
                  </a:ext>
                </a:extLst>
              </p:cNvPr>
              <p:cNvSpPr/>
              <p:nvPr/>
            </p:nvSpPr>
            <p:spPr>
              <a:xfrm>
                <a:off x="1951450" y="367563"/>
                <a:ext cx="179400" cy="179400"/>
              </a:xfrm>
              <a:prstGeom prst="rect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9" name="Google Shape;544;p32">
                <a:extLst>
                  <a:ext uri="{FF2B5EF4-FFF2-40B4-BE49-F238E27FC236}">
                    <a16:creationId xmlns:a16="http://schemas.microsoft.com/office/drawing/2014/main" id="{D4F94EF1-DFF1-52A7-51ED-D71EFB9DFE75}"/>
                  </a:ext>
                </a:extLst>
              </p:cNvPr>
              <p:cNvCxnSpPr/>
              <p:nvPr/>
            </p:nvCxnSpPr>
            <p:spPr>
              <a:xfrm>
                <a:off x="1605849" y="546963"/>
                <a:ext cx="208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" name="Google Shape;545;p32">
            <a:extLst>
              <a:ext uri="{FF2B5EF4-FFF2-40B4-BE49-F238E27FC236}">
                <a16:creationId xmlns:a16="http://schemas.microsoft.com/office/drawing/2014/main" id="{D96A4391-76DB-D4AC-ACB5-8F18E5FCDDE1}"/>
              </a:ext>
            </a:extLst>
          </p:cNvPr>
          <p:cNvSpPr txBox="1">
            <a:spLocks/>
          </p:cNvSpPr>
          <p:nvPr/>
        </p:nvSpPr>
        <p:spPr>
          <a:xfrm>
            <a:off x="329056" y="3663818"/>
            <a:ext cx="1087783" cy="10904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4800">
                <a:latin typeface="Rubik Black" panose="020B0604020202020204" charset="-79"/>
                <a:cs typeface="Rubik Black" panose="020B0604020202020204" charset="-79"/>
              </a:rPr>
              <a:t>02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376E7C7-7DBD-1C7C-8A75-D04CE9028A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4052998" y="1648262"/>
            <a:ext cx="1355803" cy="1355803"/>
          </a:xfrm>
          <a:prstGeom prst="ellipse">
            <a:avLst/>
          </a:prstGeom>
        </p:spPr>
      </p:pic>
      <p:sp>
        <p:nvSpPr>
          <p:cNvPr id="20" name="Google Shape;609;p34">
            <a:extLst>
              <a:ext uri="{FF2B5EF4-FFF2-40B4-BE49-F238E27FC236}">
                <a16:creationId xmlns:a16="http://schemas.microsoft.com/office/drawing/2014/main" id="{FB30BB52-8AE4-CF6F-3891-DDDAA941C747}"/>
              </a:ext>
            </a:extLst>
          </p:cNvPr>
          <p:cNvSpPr txBox="1"/>
          <p:nvPr/>
        </p:nvSpPr>
        <p:spPr>
          <a:xfrm flipH="1">
            <a:off x="3577552" y="2908671"/>
            <a:ext cx="2286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rPr>
              <a:t>Nguyen Ba Cau</a:t>
            </a:r>
            <a:endParaRPr sz="1800">
              <a:solidFill>
                <a:schemeClr val="dk1"/>
              </a:solidFill>
              <a:latin typeface="Rubik Black"/>
              <a:ea typeface="Rubik Black"/>
              <a:cs typeface="Rubik Black"/>
              <a:sym typeface="Rubik Black"/>
            </a:endParaRPr>
          </a:p>
        </p:txBody>
      </p:sp>
      <p:sp>
        <p:nvSpPr>
          <p:cNvPr id="21" name="Google Shape;610;p34">
            <a:extLst>
              <a:ext uri="{FF2B5EF4-FFF2-40B4-BE49-F238E27FC236}">
                <a16:creationId xmlns:a16="http://schemas.microsoft.com/office/drawing/2014/main" id="{E5E74BA8-8886-7D54-9005-493736941634}"/>
              </a:ext>
            </a:extLst>
          </p:cNvPr>
          <p:cNvSpPr txBox="1"/>
          <p:nvPr/>
        </p:nvSpPr>
        <p:spPr>
          <a:xfrm flipH="1">
            <a:off x="3549339" y="3409401"/>
            <a:ext cx="2363121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Under extreme user</a:t>
            </a:r>
          </a:p>
        </p:txBody>
      </p:sp>
    </p:spTree>
    <p:extLst>
      <p:ext uri="{BB962C8B-B14F-4D97-AF65-F5344CB8AC3E}">
        <p14:creationId xmlns:p14="http://schemas.microsoft.com/office/powerpoint/2010/main" val="1947968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5"/>
          <p:cNvSpPr txBox="1">
            <a:spLocks noGrp="1"/>
          </p:cNvSpPr>
          <p:nvPr>
            <p:ph type="subTitle" idx="1"/>
          </p:nvPr>
        </p:nvSpPr>
        <p:spPr>
          <a:xfrm>
            <a:off x="824518" y="1678534"/>
            <a:ext cx="2929285" cy="5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Shopping experience</a:t>
            </a:r>
            <a:endParaRPr sz="1900"/>
          </a:p>
        </p:txBody>
      </p:sp>
      <p:sp>
        <p:nvSpPr>
          <p:cNvPr id="663" name="Google Shape;663;p35"/>
          <p:cNvSpPr txBox="1">
            <a:spLocks noGrp="1"/>
          </p:cNvSpPr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What did we ask them?</a:t>
            </a:r>
            <a:endParaRPr sz="2800"/>
          </a:p>
        </p:txBody>
      </p:sp>
      <p:sp>
        <p:nvSpPr>
          <p:cNvPr id="664" name="Google Shape;664;p35"/>
          <p:cNvSpPr txBox="1">
            <a:spLocks noGrp="1"/>
          </p:cNvSpPr>
          <p:nvPr>
            <p:ph type="subTitle" idx="2"/>
          </p:nvPr>
        </p:nvSpPr>
        <p:spPr>
          <a:xfrm>
            <a:off x="270371" y="2154994"/>
            <a:ext cx="3804842" cy="8044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overall experience in shopping electronic stuffs online?</a:t>
            </a:r>
            <a:endParaRPr/>
          </a:p>
        </p:txBody>
      </p:sp>
      <p:grpSp>
        <p:nvGrpSpPr>
          <p:cNvPr id="670" name="Google Shape;670;p35"/>
          <p:cNvGrpSpPr/>
          <p:nvPr/>
        </p:nvGrpSpPr>
        <p:grpSpPr>
          <a:xfrm>
            <a:off x="1974447" y="1298375"/>
            <a:ext cx="374893" cy="374893"/>
            <a:chOff x="7014301" y="2017350"/>
            <a:chExt cx="502800" cy="502800"/>
          </a:xfrm>
        </p:grpSpPr>
        <p:sp>
          <p:nvSpPr>
            <p:cNvPr id="671" name="Google Shape;671;p35"/>
            <p:cNvSpPr/>
            <p:nvPr/>
          </p:nvSpPr>
          <p:spPr>
            <a:xfrm>
              <a:off x="7014301" y="2017350"/>
              <a:ext cx="502800" cy="502800"/>
            </a:xfrm>
            <a:prstGeom prst="roundRect">
              <a:avLst>
                <a:gd name="adj" fmla="val 15109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7095012" y="2108734"/>
              <a:ext cx="341378" cy="320032"/>
            </a:xfrm>
            <a:custGeom>
              <a:avLst/>
              <a:gdLst/>
              <a:ahLst/>
              <a:cxnLst/>
              <a:rect l="l" t="t" r="r" b="b"/>
              <a:pathLst>
                <a:path w="10634" h="9925" extrusionOk="0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664;p35">
            <a:extLst>
              <a:ext uri="{FF2B5EF4-FFF2-40B4-BE49-F238E27FC236}">
                <a16:creationId xmlns:a16="http://schemas.microsoft.com/office/drawing/2014/main" id="{402F2789-BE9A-4F73-A6AA-E1329707F435}"/>
              </a:ext>
            </a:extLst>
          </p:cNvPr>
          <p:cNvSpPr txBox="1">
            <a:spLocks/>
          </p:cNvSpPr>
          <p:nvPr/>
        </p:nvSpPr>
        <p:spPr>
          <a:xfrm>
            <a:off x="412569" y="2803667"/>
            <a:ext cx="3495388" cy="804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/>
            <a:r>
              <a:rPr lang="en-US"/>
              <a:t>Last time shopping online? What influenced your choices?</a:t>
            </a:r>
          </a:p>
        </p:txBody>
      </p:sp>
      <p:sp>
        <p:nvSpPr>
          <p:cNvPr id="15" name="Google Shape;660;p35">
            <a:extLst>
              <a:ext uri="{FF2B5EF4-FFF2-40B4-BE49-F238E27FC236}">
                <a16:creationId xmlns:a16="http://schemas.microsoft.com/office/drawing/2014/main" id="{B39A54A8-4A3A-9C23-FF86-15E79D54BDD1}"/>
              </a:ext>
            </a:extLst>
          </p:cNvPr>
          <p:cNvSpPr txBox="1">
            <a:spLocks/>
          </p:cNvSpPr>
          <p:nvPr/>
        </p:nvSpPr>
        <p:spPr>
          <a:xfrm>
            <a:off x="4561457" y="1676520"/>
            <a:ext cx="3661371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900"/>
              <a:t>Website recommendations</a:t>
            </a:r>
          </a:p>
        </p:txBody>
      </p:sp>
      <p:sp>
        <p:nvSpPr>
          <p:cNvPr id="16" name="Google Shape;664;p35">
            <a:extLst>
              <a:ext uri="{FF2B5EF4-FFF2-40B4-BE49-F238E27FC236}">
                <a16:creationId xmlns:a16="http://schemas.microsoft.com/office/drawing/2014/main" id="{A8064042-8E36-046A-C743-04551A616888}"/>
              </a:ext>
            </a:extLst>
          </p:cNvPr>
          <p:cNvSpPr txBox="1">
            <a:spLocks/>
          </p:cNvSpPr>
          <p:nvPr/>
        </p:nvSpPr>
        <p:spPr>
          <a:xfrm>
            <a:off x="4185548" y="2155979"/>
            <a:ext cx="4456154" cy="620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/>
            <a:r>
              <a:rPr lang="en-US"/>
              <a:t>How would you like to receive recommendations while browsing? </a:t>
            </a:r>
          </a:p>
        </p:txBody>
      </p:sp>
      <p:sp>
        <p:nvSpPr>
          <p:cNvPr id="17" name="Google Shape;664;p35">
            <a:extLst>
              <a:ext uri="{FF2B5EF4-FFF2-40B4-BE49-F238E27FC236}">
                <a16:creationId xmlns:a16="http://schemas.microsoft.com/office/drawing/2014/main" id="{07FADD19-719A-1A8F-153D-266310CD88BB}"/>
              </a:ext>
            </a:extLst>
          </p:cNvPr>
          <p:cNvSpPr txBox="1">
            <a:spLocks/>
          </p:cNvSpPr>
          <p:nvPr/>
        </p:nvSpPr>
        <p:spPr>
          <a:xfrm>
            <a:off x="4095407" y="2865325"/>
            <a:ext cx="4726845" cy="620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None/>
              <a:defRPr sz="1400" b="0" i="0" u="none" strike="noStrike" cap="none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pPr marL="0" indent="0"/>
            <a:r>
              <a:rPr lang="en-US"/>
              <a:t>Format you prefer when it comes to recommendations?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35B9AB-18AE-CBC6-1D58-6403A505A71B}"/>
              </a:ext>
            </a:extLst>
          </p:cNvPr>
          <p:cNvSpPr txBox="1"/>
          <p:nvPr/>
        </p:nvSpPr>
        <p:spPr>
          <a:xfrm>
            <a:off x="4058640" y="3552816"/>
            <a:ext cx="466700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>
                <a:latin typeface="Karla" pitchFamily="2" charset="0"/>
              </a:rPr>
              <a:t>The helpful of displaying similar devices or products that complement each other when shopping?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C4094FC-57D5-BC31-446D-54DA199A925E}"/>
              </a:ext>
            </a:extLst>
          </p:cNvPr>
          <p:cNvSpPr txBox="1"/>
          <p:nvPr/>
        </p:nvSpPr>
        <p:spPr>
          <a:xfrm>
            <a:off x="4206285" y="4221115"/>
            <a:ext cx="43717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>
                <a:effectLst/>
                <a:latin typeface="Karla" pitchFamily="2" charset="0"/>
                <a:ea typeface="Malgun Gothic" panose="020B0503020000020004" pitchFamily="34" charset="-127"/>
              </a:rPr>
              <a:t>Recommendations that focus on similar products or those that suggest upgrades?</a:t>
            </a:r>
            <a:endParaRPr lang="en-US">
              <a:latin typeface="Karla" pitchFamily="2" charset="0"/>
            </a:endParaRPr>
          </a:p>
        </p:txBody>
      </p:sp>
      <p:cxnSp>
        <p:nvCxnSpPr>
          <p:cNvPr id="25" name="Google Shape;705;p36">
            <a:extLst>
              <a:ext uri="{FF2B5EF4-FFF2-40B4-BE49-F238E27FC236}">
                <a16:creationId xmlns:a16="http://schemas.microsoft.com/office/drawing/2014/main" id="{FF894906-2453-474B-AB73-0EF5B8D4AD8F}"/>
              </a:ext>
            </a:extLst>
          </p:cNvPr>
          <p:cNvCxnSpPr>
            <a:cxnSpLocks/>
          </p:cNvCxnSpPr>
          <p:nvPr/>
        </p:nvCxnSpPr>
        <p:spPr>
          <a:xfrm>
            <a:off x="4041498" y="1298375"/>
            <a:ext cx="15627" cy="331508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683" name="Google Shape;1349;p53">
            <a:extLst>
              <a:ext uri="{FF2B5EF4-FFF2-40B4-BE49-F238E27FC236}">
                <a16:creationId xmlns:a16="http://schemas.microsoft.com/office/drawing/2014/main" id="{3AD17FCF-2D7A-A6B6-4F24-F00B251272A3}"/>
              </a:ext>
            </a:extLst>
          </p:cNvPr>
          <p:cNvGrpSpPr/>
          <p:nvPr/>
        </p:nvGrpSpPr>
        <p:grpSpPr>
          <a:xfrm>
            <a:off x="6209650" y="1300610"/>
            <a:ext cx="364990" cy="364990"/>
            <a:chOff x="6221117" y="3926992"/>
            <a:chExt cx="493304" cy="493304"/>
          </a:xfrm>
        </p:grpSpPr>
        <p:sp>
          <p:nvSpPr>
            <p:cNvPr id="684" name="Google Shape;1350;p53">
              <a:extLst>
                <a:ext uri="{FF2B5EF4-FFF2-40B4-BE49-F238E27FC236}">
                  <a16:creationId xmlns:a16="http://schemas.microsoft.com/office/drawing/2014/main" id="{37FC3FA4-4031-6FBA-A61B-EA9577A9EF44}"/>
                </a:ext>
              </a:extLst>
            </p:cNvPr>
            <p:cNvSpPr/>
            <p:nvPr/>
          </p:nvSpPr>
          <p:spPr>
            <a:xfrm>
              <a:off x="6221117" y="3926992"/>
              <a:ext cx="493304" cy="493304"/>
            </a:xfrm>
            <a:custGeom>
              <a:avLst/>
              <a:gdLst/>
              <a:ahLst/>
              <a:cxnLst/>
              <a:rect l="l" t="t" r="r" b="b"/>
              <a:pathLst>
                <a:path w="14952" h="14952" extrusionOk="0">
                  <a:moveTo>
                    <a:pt x="1220" y="0"/>
                  </a:moveTo>
                  <a:cubicBezTo>
                    <a:pt x="562" y="0"/>
                    <a:pt x="1" y="561"/>
                    <a:pt x="1" y="1220"/>
                  </a:cubicBezTo>
                  <a:lnTo>
                    <a:pt x="1" y="13732"/>
                  </a:lnTo>
                  <a:cubicBezTo>
                    <a:pt x="1" y="14415"/>
                    <a:pt x="562" y="14951"/>
                    <a:pt x="1220" y="14951"/>
                  </a:cubicBezTo>
                  <a:lnTo>
                    <a:pt x="13732" y="14951"/>
                  </a:lnTo>
                  <a:cubicBezTo>
                    <a:pt x="14391" y="14951"/>
                    <a:pt x="14952" y="14415"/>
                    <a:pt x="14952" y="13732"/>
                  </a:cubicBezTo>
                  <a:lnTo>
                    <a:pt x="14952" y="1220"/>
                  </a:lnTo>
                  <a:cubicBezTo>
                    <a:pt x="14952" y="561"/>
                    <a:pt x="14391" y="0"/>
                    <a:pt x="13732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1351;p53">
              <a:extLst>
                <a:ext uri="{FF2B5EF4-FFF2-40B4-BE49-F238E27FC236}">
                  <a16:creationId xmlns:a16="http://schemas.microsoft.com/office/drawing/2014/main" id="{C2CF7F54-DA14-2542-4322-7D6C632BA78C}"/>
                </a:ext>
              </a:extLst>
            </p:cNvPr>
            <p:cNvSpPr/>
            <p:nvPr/>
          </p:nvSpPr>
          <p:spPr>
            <a:xfrm>
              <a:off x="6307745" y="4013620"/>
              <a:ext cx="320046" cy="320046"/>
            </a:xfrm>
            <a:custGeom>
              <a:avLst/>
              <a:gdLst/>
              <a:ahLst/>
              <a:cxnLst/>
              <a:rect l="l" t="t" r="r" b="b"/>
              <a:pathLst>
                <a:path w="8513" h="8513" extrusionOk="0">
                  <a:moveTo>
                    <a:pt x="4268" y="3172"/>
                  </a:moveTo>
                  <a:cubicBezTo>
                    <a:pt x="5219" y="3172"/>
                    <a:pt x="5707" y="4342"/>
                    <a:pt x="5024" y="5025"/>
                  </a:cubicBezTo>
                  <a:cubicBezTo>
                    <a:pt x="4804" y="5246"/>
                    <a:pt x="4532" y="5344"/>
                    <a:pt x="4265" y="5344"/>
                  </a:cubicBezTo>
                  <a:cubicBezTo>
                    <a:pt x="3707" y="5344"/>
                    <a:pt x="3171" y="4913"/>
                    <a:pt x="3171" y="4269"/>
                  </a:cubicBezTo>
                  <a:cubicBezTo>
                    <a:pt x="3171" y="3659"/>
                    <a:pt x="3659" y="3172"/>
                    <a:pt x="4268" y="3172"/>
                  </a:cubicBezTo>
                  <a:close/>
                  <a:moveTo>
                    <a:pt x="4707" y="1"/>
                  </a:moveTo>
                  <a:lnTo>
                    <a:pt x="4634" y="757"/>
                  </a:lnTo>
                  <a:cubicBezTo>
                    <a:pt x="4512" y="757"/>
                    <a:pt x="4390" y="733"/>
                    <a:pt x="4268" y="733"/>
                  </a:cubicBezTo>
                  <a:cubicBezTo>
                    <a:pt x="4000" y="733"/>
                    <a:pt x="3756" y="781"/>
                    <a:pt x="3488" y="830"/>
                  </a:cubicBezTo>
                  <a:lnTo>
                    <a:pt x="3317" y="74"/>
                  </a:lnTo>
                  <a:cubicBezTo>
                    <a:pt x="2537" y="269"/>
                    <a:pt x="1805" y="659"/>
                    <a:pt x="1220" y="1245"/>
                  </a:cubicBezTo>
                  <a:lnTo>
                    <a:pt x="1781" y="1781"/>
                  </a:lnTo>
                  <a:cubicBezTo>
                    <a:pt x="1512" y="2074"/>
                    <a:pt x="1293" y="2367"/>
                    <a:pt x="1122" y="2732"/>
                  </a:cubicBezTo>
                  <a:lnTo>
                    <a:pt x="415" y="2391"/>
                  </a:lnTo>
                  <a:cubicBezTo>
                    <a:pt x="146" y="2976"/>
                    <a:pt x="0" y="3611"/>
                    <a:pt x="0" y="4245"/>
                  </a:cubicBezTo>
                  <a:cubicBezTo>
                    <a:pt x="0" y="4415"/>
                    <a:pt x="0" y="4586"/>
                    <a:pt x="24" y="4757"/>
                  </a:cubicBezTo>
                  <a:lnTo>
                    <a:pt x="781" y="4659"/>
                  </a:lnTo>
                  <a:cubicBezTo>
                    <a:pt x="829" y="5050"/>
                    <a:pt x="951" y="5415"/>
                    <a:pt x="1122" y="5757"/>
                  </a:cubicBezTo>
                  <a:lnTo>
                    <a:pt x="415" y="6098"/>
                  </a:lnTo>
                  <a:cubicBezTo>
                    <a:pt x="781" y="6830"/>
                    <a:pt x="1317" y="7440"/>
                    <a:pt x="2024" y="7879"/>
                  </a:cubicBezTo>
                  <a:lnTo>
                    <a:pt x="2439" y="7220"/>
                  </a:lnTo>
                  <a:cubicBezTo>
                    <a:pt x="2756" y="7415"/>
                    <a:pt x="3098" y="7562"/>
                    <a:pt x="3488" y="7659"/>
                  </a:cubicBezTo>
                  <a:lnTo>
                    <a:pt x="3317" y="8415"/>
                  </a:lnTo>
                  <a:cubicBezTo>
                    <a:pt x="3610" y="8464"/>
                    <a:pt x="3951" y="8513"/>
                    <a:pt x="4268" y="8513"/>
                  </a:cubicBezTo>
                  <a:cubicBezTo>
                    <a:pt x="4756" y="8513"/>
                    <a:pt x="5244" y="8415"/>
                    <a:pt x="5707" y="8269"/>
                  </a:cubicBezTo>
                  <a:lnTo>
                    <a:pt x="5439" y="7537"/>
                  </a:lnTo>
                  <a:cubicBezTo>
                    <a:pt x="5805" y="7415"/>
                    <a:pt x="6146" y="7220"/>
                    <a:pt x="6439" y="7001"/>
                  </a:cubicBezTo>
                  <a:lnTo>
                    <a:pt x="6927" y="7610"/>
                  </a:lnTo>
                  <a:cubicBezTo>
                    <a:pt x="7561" y="7098"/>
                    <a:pt x="8024" y="6415"/>
                    <a:pt x="8293" y="5635"/>
                  </a:cubicBezTo>
                  <a:lnTo>
                    <a:pt x="7585" y="5391"/>
                  </a:lnTo>
                  <a:cubicBezTo>
                    <a:pt x="7707" y="5025"/>
                    <a:pt x="7756" y="4659"/>
                    <a:pt x="7780" y="4269"/>
                  </a:cubicBezTo>
                  <a:lnTo>
                    <a:pt x="7976" y="4269"/>
                  </a:lnTo>
                  <a:lnTo>
                    <a:pt x="8512" y="4318"/>
                  </a:lnTo>
                  <a:lnTo>
                    <a:pt x="8512" y="4269"/>
                  </a:lnTo>
                  <a:cubicBezTo>
                    <a:pt x="8512" y="3440"/>
                    <a:pt x="8293" y="2635"/>
                    <a:pt x="7854" y="1952"/>
                  </a:cubicBezTo>
                  <a:lnTo>
                    <a:pt x="7219" y="2367"/>
                  </a:lnTo>
                  <a:cubicBezTo>
                    <a:pt x="7000" y="2050"/>
                    <a:pt x="6756" y="1757"/>
                    <a:pt x="6463" y="1537"/>
                  </a:cubicBezTo>
                  <a:lnTo>
                    <a:pt x="6927" y="928"/>
                  </a:lnTo>
                  <a:cubicBezTo>
                    <a:pt x="6293" y="391"/>
                    <a:pt x="5512" y="74"/>
                    <a:pt x="4707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94" name="Google Shape;619;p34">
            <a:extLst>
              <a:ext uri="{FF2B5EF4-FFF2-40B4-BE49-F238E27FC236}">
                <a16:creationId xmlns:a16="http://schemas.microsoft.com/office/drawing/2014/main" id="{58F2E2A4-6F09-5E87-D293-FCA6DA05013F}"/>
              </a:ext>
            </a:extLst>
          </p:cNvPr>
          <p:cNvCxnSpPr>
            <a:cxnSpLocks/>
          </p:cNvCxnSpPr>
          <p:nvPr/>
        </p:nvCxnSpPr>
        <p:spPr>
          <a:xfrm>
            <a:off x="510188" y="2749304"/>
            <a:ext cx="8310802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8" name="Google Shape;619;p34">
            <a:extLst>
              <a:ext uri="{FF2B5EF4-FFF2-40B4-BE49-F238E27FC236}">
                <a16:creationId xmlns:a16="http://schemas.microsoft.com/office/drawing/2014/main" id="{232538B9-4A33-C9BC-0CD6-32C9457CA220}"/>
              </a:ext>
            </a:extLst>
          </p:cNvPr>
          <p:cNvCxnSpPr>
            <a:cxnSpLocks/>
          </p:cNvCxnSpPr>
          <p:nvPr/>
        </p:nvCxnSpPr>
        <p:spPr>
          <a:xfrm>
            <a:off x="510188" y="3427827"/>
            <a:ext cx="8302498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7" name="Google Shape;619;p34">
            <a:extLst>
              <a:ext uri="{FF2B5EF4-FFF2-40B4-BE49-F238E27FC236}">
                <a16:creationId xmlns:a16="http://schemas.microsoft.com/office/drawing/2014/main" id="{49E05EB1-A31A-DC2D-8382-96BC71EB9C4E}"/>
              </a:ext>
            </a:extLst>
          </p:cNvPr>
          <p:cNvCxnSpPr>
            <a:cxnSpLocks/>
          </p:cNvCxnSpPr>
          <p:nvPr/>
        </p:nvCxnSpPr>
        <p:spPr>
          <a:xfrm>
            <a:off x="4044527" y="4145862"/>
            <a:ext cx="4768159" cy="913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oft Colors UI Design for Agencies by Slidesgo">
  <a:themeElements>
    <a:clrScheme name="Simple Light">
      <a:dk1>
        <a:srgbClr val="000000"/>
      </a:dk1>
      <a:lt1>
        <a:srgbClr val="FCF6E8"/>
      </a:lt1>
      <a:dk2>
        <a:srgbClr val="DBCFC3"/>
      </a:dk2>
      <a:lt2>
        <a:srgbClr val="EFC4B9"/>
      </a:lt2>
      <a:accent1>
        <a:srgbClr val="FDBC96"/>
      </a:accent1>
      <a:accent2>
        <a:srgbClr val="DAC2CF"/>
      </a:accent2>
      <a:accent3>
        <a:srgbClr val="D3E3D6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18BD888CF63E46ABD82FBBF96E41DC" ma:contentTypeVersion="0" ma:contentTypeDescription="Create a new document." ma:contentTypeScope="" ma:versionID="eb9c3aab6b99dfab519cd3c3f5e1dcf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1d5eec3c12ee2e8127422d567928fa7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3EA94CD-A494-4DC0-AD06-0589C22EC626}"/>
</file>

<file path=customXml/itemProps2.xml><?xml version="1.0" encoding="utf-8"?>
<ds:datastoreItem xmlns:ds="http://schemas.openxmlformats.org/officeDocument/2006/customXml" ds:itemID="{73B0D24B-B35D-4645-A9FE-42B92F0A3E8D}"/>
</file>

<file path=customXml/itemProps3.xml><?xml version="1.0" encoding="utf-8"?>
<ds:datastoreItem xmlns:ds="http://schemas.openxmlformats.org/officeDocument/2006/customXml" ds:itemID="{46BB294B-53B1-4BC0-B5EC-17BBE6551951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3556</Words>
  <Application>Microsoft Office PowerPoint</Application>
  <PresentationFormat>On-screen Show (16:9)</PresentationFormat>
  <Paragraphs>406</Paragraphs>
  <Slides>38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Rubik Black</vt:lpstr>
      <vt:lpstr>Bebas Neue</vt:lpstr>
      <vt:lpstr>Arial</vt:lpstr>
      <vt:lpstr>Malgun Gothic</vt:lpstr>
      <vt:lpstr>Wingdings</vt:lpstr>
      <vt:lpstr>Karla</vt:lpstr>
      <vt:lpstr>Soft Colors UI Design for Agencies by Slidesgo</vt:lpstr>
      <vt:lpstr>Electronic Store Website</vt:lpstr>
      <vt:lpstr>01</vt:lpstr>
      <vt:lpstr>01</vt:lpstr>
      <vt:lpstr>Interview analysis</vt:lpstr>
      <vt:lpstr>Interview analysis</vt:lpstr>
      <vt:lpstr>Interviewee – normal users</vt:lpstr>
      <vt:lpstr>Interviewee – expert users</vt:lpstr>
      <vt:lpstr>Interviewee – extreme user</vt:lpstr>
      <vt:lpstr>What did we ask them?</vt:lpstr>
      <vt:lpstr>What did we ask them?</vt:lpstr>
      <vt:lpstr>And how they answered…?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Questionnaire responses</vt:lpstr>
      <vt:lpstr>What is your gender?</vt:lpstr>
      <vt:lpstr>Where do you live?</vt:lpstr>
      <vt:lpstr>Where do you buy it?</vt:lpstr>
      <vt:lpstr>Chart showing web filtering usage trends</vt:lpstr>
      <vt:lpstr>Chart about the truth of buying things</vt:lpstr>
      <vt:lpstr>Chart about recommendation function</vt:lpstr>
      <vt:lpstr>Needs assessment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Nguyen Thi Thanh Hang 20213570</cp:lastModifiedBy>
  <cp:revision>3</cp:revision>
  <dcterms:modified xsi:type="dcterms:W3CDTF">2024-10-29T18:21:04Z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0x0101002218BD888CF63E46ABD82FBBF96E41DC</vt:lpwstr>
  </property>
  <property fmtid="{D5CDD505-2E9C-101B-9397-08002B2CF9AE}" pid="3" name="Order">
    <vt:lpwstr>17000.0000000000</vt:lpwstr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lpwstr/>
  </property>
</Properties>
</file>

<file path=docProps/thumbnail.jpeg>
</file>